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Trebuchet MS" pitchFamily="34"/>
              <a:ea typeface="Microsoft YaHei" pitchFamily="2"/>
              <a:cs typeface="Mangal"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Trebuchet MS" pitchFamily="34"/>
              <a:ea typeface="Microsoft YaHei" pitchFamily="2"/>
              <a:cs typeface="Mangal"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Trebuchet MS" pitchFamily="34"/>
              <a:ea typeface="Microsoft YaHei" pitchFamily="2"/>
              <a:cs typeface="Mangal"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A715B792-FAB0-419A-9BCC-03C8D3E3EC71}" type="slidenum">
              <a:t>‹#›</a:t>
            </a:fld>
            <a:endParaRPr lang="en-US" sz="1400" b="0" i="0" u="none" strike="noStrike" baseline="0">
              <a:ln>
                <a:noFill/>
              </a:ln>
              <a:solidFill>
                <a:srgbClr val="000000"/>
              </a:solidFill>
              <a:latin typeface="Trebuchet MS" pitchFamily="34"/>
              <a:ea typeface="Microsoft YaHei" pitchFamily="2"/>
              <a:cs typeface="Mangal" pitchFamily="2"/>
            </a:endParaRPr>
          </a:p>
        </p:txBody>
      </p:sp>
    </p:spTree>
    <p:extLst>
      <p:ext uri="{BB962C8B-B14F-4D97-AF65-F5344CB8AC3E}">
        <p14:creationId xmlns:p14="http://schemas.microsoft.com/office/powerpoint/2010/main" val="3426780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Trebuchet MS" pitchFamily="34"/>
              <a:ea typeface="Microsoft YaHei" pitchFamily="2"/>
              <a:cs typeface="Mangal" pitchFamily="2"/>
            </a:endParaRPr>
          </a:p>
        </p:txBody>
      </p:sp>
      <p:sp>
        <p:nvSpPr>
          <p:cNvPr id="3" name="Header Placeholder 2"/>
          <p:cNvSpPr txBox="1">
            <a:spLocks noGrp="1"/>
          </p:cNvSpPr>
          <p:nvPr>
            <p:ph type="hdr" sz="quarter"/>
          </p:nvPr>
        </p:nvSpPr>
        <p:spPr>
          <a:xfrm>
            <a:off x="-360" y="0"/>
            <a:ext cx="2971800" cy="457200"/>
          </a:xfrm>
          <a:prstGeom prst="rect">
            <a:avLst/>
          </a:prstGeom>
          <a:noFill/>
          <a:ln>
            <a:noFill/>
          </a:ln>
        </p:spPr>
        <p:txBody>
          <a:bodyPr vert="horz" wrap="square" lIns="90000" tIns="46800" rIns="90000" bIns="46800" anchor="t" anchorCtr="0" compatLnSpc="1">
            <a:noAutofit/>
          </a:bodyPr>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800" b="0" i="0" u="none" strike="noStrike" baseline="0">
                <a:ln>
                  <a:noFill/>
                </a:ln>
                <a:solidFill>
                  <a:srgbClr val="000000"/>
                </a:solidFill>
                <a:latin typeface="Trebuchet MS" pitchFamily="34"/>
                <a:ea typeface="Microsoft YaHei" pitchFamily="2"/>
                <a:cs typeface="Mangal" pitchFamily="2"/>
              </a:defRPr>
            </a:lvl1pPr>
          </a:lstStyle>
          <a:p>
            <a:pPr lvl="0"/>
            <a:endParaRPr lang="en-US"/>
          </a:p>
        </p:txBody>
      </p:sp>
      <p:sp>
        <p:nvSpPr>
          <p:cNvPr id="4" name="Date Placeholder 3"/>
          <p:cNvSpPr txBox="1">
            <a:spLocks noGrp="1"/>
          </p:cNvSpPr>
          <p:nvPr>
            <p:ph type="dt" idx="1"/>
          </p:nvPr>
        </p:nvSpPr>
        <p:spPr>
          <a:xfrm>
            <a:off x="3884399" y="0"/>
            <a:ext cx="2971800" cy="457200"/>
          </a:xfrm>
          <a:prstGeom prst="rect">
            <a:avLst/>
          </a:prstGeom>
          <a:noFill/>
          <a:ln>
            <a:noFill/>
          </a:ln>
        </p:spPr>
        <p:txBody>
          <a:bodyPr vert="horz" wrap="square" lIns="90000" tIns="46800" rIns="90000" bIns="46800" anchor="t" anchorCtr="0" compatLnSpc="1">
            <a:noAutofit/>
          </a:bodyPr>
          <a:lstStyle>
            <a:lvl1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Trebuchet MS" pitchFamily="34"/>
                <a:ea typeface="Microsoft YaHei" pitchFamily="2"/>
                <a:cs typeface="Mangal" pitchFamily="2"/>
              </a:defRPr>
            </a:lvl1pPr>
          </a:lstStyle>
          <a:p>
            <a:pPr lvl="0"/>
            <a:endParaRPr lang="en-US"/>
          </a:p>
        </p:txBody>
      </p:sp>
      <p:sp>
        <p:nvSpPr>
          <p:cNvPr id="5" name="Slide Image Placeholder 4"/>
          <p:cNvSpPr>
            <a:spLocks noGrp="1" noRot="1" noChangeAspect="1"/>
          </p:cNvSpPr>
          <p:nvPr>
            <p:ph type="sldImg" idx="2"/>
          </p:nvPr>
        </p:nvSpPr>
        <p:spPr>
          <a:xfrm>
            <a:off x="1143000" y="685440"/>
            <a:ext cx="4572000" cy="3429000"/>
          </a:xfrm>
          <a:prstGeom prst="rect">
            <a:avLst/>
          </a:prstGeom>
          <a:noFill/>
          <a:ln>
            <a:noFill/>
            <a:prstDash val="solid"/>
          </a:ln>
        </p:spPr>
      </p:sp>
      <p:sp>
        <p:nvSpPr>
          <p:cNvPr id="6" name="Notes Placeholder 5"/>
          <p:cNvSpPr txBox="1">
            <a:spLocks noGrp="1"/>
          </p:cNvSpPr>
          <p:nvPr>
            <p:ph type="body" sz="quarter" idx="3"/>
          </p:nvPr>
        </p:nvSpPr>
        <p:spPr>
          <a:xfrm>
            <a:off x="685799" y="4343400"/>
            <a:ext cx="5486399" cy="4114800"/>
          </a:xfrm>
          <a:prstGeom prst="rect">
            <a:avLst/>
          </a:prstGeom>
          <a:noFill/>
          <a:ln>
            <a:noFill/>
          </a:ln>
        </p:spPr>
        <p:txBody>
          <a:bodyPr vert="horz" lIns="0" tIns="0" rIns="0" bIns="0" compatLnSpc="1"/>
          <a:lstStyle/>
          <a:p>
            <a:endParaRPr lang="en-US"/>
          </a:p>
        </p:txBody>
      </p:sp>
      <p:sp>
        <p:nvSpPr>
          <p:cNvPr id="7" name="Footer Placeholder 6"/>
          <p:cNvSpPr txBox="1">
            <a:spLocks noGrp="1"/>
          </p:cNvSpPr>
          <p:nvPr>
            <p:ph type="ftr" sz="quarter" idx="4"/>
          </p:nvPr>
        </p:nvSpPr>
        <p:spPr>
          <a:xfrm>
            <a:off x="-360" y="8685360"/>
            <a:ext cx="2971800" cy="457200"/>
          </a:xfrm>
          <a:prstGeom prst="rect">
            <a:avLst/>
          </a:prstGeom>
          <a:noFill/>
          <a:ln>
            <a:noFill/>
          </a:ln>
        </p:spPr>
        <p:txBody>
          <a:bodyPr vert="horz" wrap="square" lIns="90000" tIns="46800" rIns="90000" bIns="46800" anchor="b" anchorCtr="0" compatLnSpc="1">
            <a:noAutofit/>
          </a:bodyPr>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800" b="0" i="0" u="none" strike="noStrike" baseline="0">
                <a:ln>
                  <a:noFill/>
                </a:ln>
                <a:solidFill>
                  <a:srgbClr val="000000"/>
                </a:solidFill>
                <a:latin typeface="Trebuchet MS" pitchFamily="34"/>
                <a:ea typeface="Microsoft YaHei" pitchFamily="2"/>
                <a:cs typeface="Mangal" pitchFamily="2"/>
              </a:defRPr>
            </a:lvl1pPr>
          </a:lstStyle>
          <a:p>
            <a:pPr lvl="0"/>
            <a:endParaRPr lang="en-US"/>
          </a:p>
        </p:txBody>
      </p:sp>
      <p:sp>
        <p:nvSpPr>
          <p:cNvPr id="8" name="Slide Number Placeholder 7"/>
          <p:cNvSpPr txBox="1">
            <a:spLocks noGrp="1"/>
          </p:cNvSpPr>
          <p:nvPr>
            <p:ph type="sldNum" sz="quarter" idx="5"/>
          </p:nvPr>
        </p:nvSpPr>
        <p:spPr>
          <a:xfrm>
            <a:off x="3884399" y="8685360"/>
            <a:ext cx="2971800" cy="457200"/>
          </a:xfrm>
          <a:prstGeom prst="rect">
            <a:avLst/>
          </a:prstGeom>
          <a:noFill/>
          <a:ln>
            <a:noFill/>
          </a:ln>
        </p:spPr>
        <p:txBody>
          <a:bodyPr vert="horz" wrap="square" lIns="90000" tIns="46800" rIns="90000" bIns="46800" anchor="b" anchorCtr="0" compatLnSpc="1">
            <a:noAutofit/>
          </a:bodyPr>
          <a:lstStyle>
            <a:lvl1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Trebuchet MS" pitchFamily="34"/>
                <a:ea typeface="Microsoft YaHei" pitchFamily="2"/>
                <a:cs typeface="Mangal" pitchFamily="2"/>
              </a:defRPr>
            </a:lvl1pPr>
          </a:lstStyle>
          <a:p>
            <a:pPr lvl="0"/>
            <a:fld id="{CFA2772D-0764-4FB4-A431-1C18F3653FC4}" type="slidenum">
              <a:t>‹#›</a:t>
            </a:fld>
            <a:endParaRPr lang="en-US"/>
          </a:p>
        </p:txBody>
      </p:sp>
    </p:spTree>
    <p:extLst>
      <p:ext uri="{BB962C8B-B14F-4D97-AF65-F5344CB8AC3E}">
        <p14:creationId xmlns:p14="http://schemas.microsoft.com/office/powerpoint/2010/main" val="695905947"/>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Calibri" pitchFamily="34"/>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76273041-F3BF-4728-971E-CBB3C5459027}" type="slidenum">
              <a:t>2</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9ED2BF45-B5A4-4ECD-B0E6-4B189244E94C}" type="slidenum">
              <a:t>11</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wrap="square" lIns="91440" tIns="45720" rIns="91440" bIns="45720" anchor="t" anchorCtr="0">
            <a:noAutofit/>
          </a:bodyPr>
          <a:lstStyle/>
          <a:p>
            <a:pPr lvl="0">
              <a:spcBef>
                <a:spcPts val="0"/>
              </a:spcBef>
            </a:pPr>
            <a:r>
              <a:rPr lang="en-US"/>
              <a:t>How many sharks did OCEARCH tag that weighed 500 pounds?</a:t>
            </a:r>
          </a:p>
          <a:p>
            <a:pPr lvl="0">
              <a:spcBef>
                <a:spcPts val="0"/>
              </a:spcBef>
            </a:pPr>
            <a:r>
              <a:rPr lang="en-US"/>
              <a:t>Answer:</a:t>
            </a:r>
            <a:r>
              <a:rPr lang="en-US" i="1"/>
              <a:t> 2</a:t>
            </a:r>
          </a:p>
          <a:p>
            <a:pPr lvl="0">
              <a:spcBef>
                <a:spcPts val="0"/>
              </a:spcBef>
            </a:pPr>
            <a:endParaRPr lang="en-US"/>
          </a:p>
          <a:p>
            <a:pPr lvl="0">
              <a:spcBef>
                <a:spcPts val="0"/>
              </a:spcBef>
            </a:pPr>
            <a:r>
              <a:rPr lang="en-US"/>
              <a:t>How many sharks weighed approximately 2,300 pounds?</a:t>
            </a:r>
          </a:p>
          <a:p>
            <a:pPr lvl="0">
              <a:spcBef>
                <a:spcPts val="0"/>
              </a:spcBef>
            </a:pPr>
            <a:r>
              <a:rPr lang="en-US"/>
              <a:t>Answer: </a:t>
            </a:r>
            <a:r>
              <a:rPr lang="en-US" i="1"/>
              <a:t>5</a:t>
            </a:r>
          </a:p>
          <a:p>
            <a:pPr lvl="0">
              <a:spcBef>
                <a:spcPts val="0"/>
              </a:spcBef>
            </a:pPr>
            <a:endParaRPr lang="en-US" i="1"/>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0AF624A7-1BF9-4C10-9113-25DC8A8A20BC}" type="slidenum">
              <a:t>11</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8DDC2D70-2ED8-41BA-A784-BAC591E8A8C0}" type="slidenum">
              <a:t>12</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nchor="t" anchorCtr="0">
            <a:spAutoFit/>
          </a:body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D4714420-3A8D-49CD-986E-4B2FAADD9CDE}" type="slidenum">
              <a:t>12</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6C192D9F-3368-4174-8585-4EBE54B0479F}" type="slidenum">
              <a:t>13</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nchor="t" anchorCtr="0">
            <a:spAutoFit/>
          </a:body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782D3C56-E90E-4F5F-8447-005B672AFA0F}" type="slidenum">
              <a:t>13</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11F814DA-21EA-46C0-A027-7D3B4E36595E}" type="slidenum">
              <a:t>14</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nchor="t" anchorCtr="0">
            <a:spAutoFit/>
          </a:body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6D992112-4E89-4960-8B86-04D31015C75F}" type="slidenum">
              <a:t>14</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FE61D914-34EC-4EEF-85B5-30B3A2B2D76E}" type="slidenum">
              <a:t>15</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nchor="t" anchorCtr="0">
            <a:spAutoFit/>
          </a:bodyPr>
          <a:lstStyle/>
          <a:p>
            <a:endParaRPr lang="en-US" kern="1200"/>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1F759B79-93AF-4305-95E7-525663419781}" type="slidenum">
              <a:t>15</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BF469D93-6095-42C9-B37B-1A0DA9FCA06D}" type="slidenum">
              <a:t>3</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B71316E4-A956-40FB-AA1C-5AE3D9D9E194}" type="slidenum">
              <a:t>4</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wrap="square" lIns="91440" tIns="45720" rIns="91440" bIns="45720" anchor="t" anchorCtr="0">
            <a:noAutofit/>
          </a:bodyPr>
          <a:lstStyle/>
          <a:p>
            <a:pPr lvl="0">
              <a:spcBef>
                <a:spcPts val="0"/>
              </a:spcBef>
            </a:pPr>
            <a:r>
              <a:rPr lang="en-US" i="1"/>
              <a:t>Option B is much easier to interpret because the data are organized into a table with a title and headings for each color of Skittle.</a:t>
            </a:r>
          </a:p>
          <a:p>
            <a:pPr lvl="0">
              <a:spcBef>
                <a:spcPts val="0"/>
              </a:spcBef>
            </a:pPr>
            <a:endParaRPr lang="en-US" i="1"/>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4847C7F4-914F-4428-B8E7-ACA43039DD9B}" type="slidenum">
              <a:t>4</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41EA41DE-6029-472F-A553-78367B25DA18}" type="slidenum">
              <a:t>5</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78A26094-CB69-499A-B552-25AF65EBF56A}" type="slidenum">
              <a:t>6</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FECE3688-5F98-4461-90E2-30FEDEA3C66B}" type="slidenum">
              <a:t>7</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wrap="square" lIns="91440" tIns="45720" rIns="91440" bIns="45720" anchor="t" anchorCtr="0">
            <a:noAutofit/>
          </a:bodyPr>
          <a:lstStyle/>
          <a:p>
            <a:pPr lvl="0">
              <a:spcBef>
                <a:spcPts val="0"/>
              </a:spcBef>
            </a:pPr>
            <a:r>
              <a:rPr lang="en-US"/>
              <a:t>How many great white sharks were tagged by OCEARCH in 1 week?</a:t>
            </a:r>
          </a:p>
          <a:p>
            <a:pPr lvl="0">
              <a:spcBef>
                <a:spcPts val="0"/>
              </a:spcBef>
            </a:pPr>
            <a:r>
              <a:rPr lang="en-US"/>
              <a:t>Answer: </a:t>
            </a:r>
            <a:r>
              <a:rPr lang="en-US" i="1"/>
              <a:t>3</a:t>
            </a:r>
          </a:p>
          <a:p>
            <a:pPr lvl="0">
              <a:spcBef>
                <a:spcPts val="0"/>
              </a:spcBef>
            </a:pPr>
            <a:r>
              <a:rPr lang="en-US"/>
              <a:t> </a:t>
            </a:r>
          </a:p>
          <a:p>
            <a:pPr lvl="0">
              <a:spcBef>
                <a:spcPts val="0"/>
              </a:spcBef>
            </a:pPr>
            <a:r>
              <a:rPr lang="en-US"/>
              <a:t>How many tiger sharks were tagged by OCEARCH in 1 week?</a:t>
            </a:r>
          </a:p>
          <a:p>
            <a:pPr lvl="0">
              <a:spcBef>
                <a:spcPts val="0"/>
              </a:spcBef>
            </a:pPr>
            <a:r>
              <a:rPr lang="en-US"/>
              <a:t>Answer: </a:t>
            </a:r>
            <a:r>
              <a:rPr lang="en-US" i="1"/>
              <a:t>2</a:t>
            </a:r>
          </a:p>
          <a:p>
            <a:pPr lvl="0">
              <a:spcBef>
                <a:spcPts val="0"/>
              </a:spcBef>
            </a:pPr>
            <a:r>
              <a:rPr lang="en-US"/>
              <a:t> </a:t>
            </a:r>
          </a:p>
          <a:p>
            <a:pPr lvl="0">
              <a:spcBef>
                <a:spcPts val="0"/>
              </a:spcBef>
            </a:pPr>
            <a:r>
              <a:rPr lang="en-US"/>
              <a:t>How many bull sharks were tagged by OCEARCH in 1 week?</a:t>
            </a:r>
          </a:p>
          <a:p>
            <a:pPr lvl="0">
              <a:spcBef>
                <a:spcPts val="0"/>
              </a:spcBef>
            </a:pPr>
            <a:r>
              <a:rPr lang="en-US"/>
              <a:t>Answer: </a:t>
            </a:r>
            <a:r>
              <a:rPr lang="en-US" i="1"/>
              <a:t>4</a:t>
            </a:r>
          </a:p>
          <a:p>
            <a:pPr lvl="0">
              <a:spcBef>
                <a:spcPts val="0"/>
              </a:spcBef>
            </a:pPr>
            <a:endParaRPr lang="en-US" i="1"/>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172C90E1-FE84-4FEB-AF81-5D2F20E11AC3}" type="slidenum">
              <a:t>7</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3C78BA9B-9920-4A70-BB65-E0C567147896}" type="slidenum">
              <a:t>8</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wrap="square" lIns="91440" tIns="45720" rIns="91440" bIns="45720" anchor="t" anchorCtr="0">
            <a:noAutofit/>
          </a:bodyPr>
          <a:lstStyle/>
          <a:p>
            <a:pPr lvl="0">
              <a:spcBef>
                <a:spcPts val="0"/>
              </a:spcBef>
            </a:pPr>
            <a:r>
              <a:rPr lang="en-US"/>
              <a:t>To make a line plot, you need to first decide on the scale of numbers needed for the line by finding the smallest and largest values in your dataset.  Then, simply place an “X” above the corresponding number each time that number appears in the data set.  For simplicity the numbers in the data set can be rounded to nearest measurement.</a:t>
            </a:r>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A1975DC9-38D9-494F-81E1-66295738B45C}" type="slidenum">
              <a:t>8</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40352D7F-A6AD-4C6B-BFEA-330D008502BF}" type="slidenum">
              <a:t>9</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nchor="t" anchorCtr="0">
            <a:spAutoFit/>
          </a:body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ABE20357-6632-429A-9AE4-641011F5C1DC}" type="slidenum">
              <a:t>9</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txBox="1">
            <a:spLocks noGrp="1"/>
          </p:cNvSpPr>
          <p:nvPr>
            <p:ph type="sldNum" sz="quarter" idx="5"/>
          </p:nvPr>
        </p:nvSpPr>
        <p:spPr>
          <a:ln/>
        </p:spPr>
        <p:txBody>
          <a:bodyPr vert="horz" wrap="square" lIns="90000" tIns="46800" rIns="90000" bIns="46800" anchor="b" anchorCtr="0" compatLnSpc="1">
            <a:noAutofit/>
          </a:bodyPr>
          <a:lstStyle/>
          <a:p>
            <a:pPr lvl="0"/>
            <a:fld id="{300C7273-4CF0-46F8-B7B3-0A7E0256B8F0}" type="slidenum">
              <a:t>10</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nchor="t" anchorCtr="0">
            <a:spAutoFit/>
          </a:bodyPr>
          <a:lstStyle/>
          <a:p>
            <a:endParaRPr lang="en-US"/>
          </a:p>
        </p:txBody>
      </p:sp>
      <p:sp>
        <p:nvSpPr>
          <p:cNvPr id="4" name="Slide Number Placeholder 3"/>
          <p:cNvSpPr/>
          <p:nvPr/>
        </p:nvSpPr>
        <p:spPr>
          <a:xfrm>
            <a:off x="3884759" y="8685360"/>
            <a:ext cx="29718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fld id="{BFDAAD71-79D4-4B9B-8AEF-3715EE317ED7}" type="slidenum">
              <a:t>10</a:t>
            </a:fld>
            <a:endParaRPr lang="en-US" sz="1200" b="0" i="0" u="none" strike="noStrike" baseline="0">
              <a:ln>
                <a:noFill/>
              </a:ln>
              <a:solidFill>
                <a:srgbClr val="000000"/>
              </a:solidFill>
              <a:latin typeface="Trebuchet MS" pitchFamily="34"/>
              <a:ea typeface="Microsoft YaHei" pitchFamily="2"/>
              <a:cs typeface="Mangal"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1D26D2D-53C7-469A-A722-7414B77AE14F}" type="slidenum">
              <a:t>‹#›</a:t>
            </a:fld>
            <a:endParaRPr lang="en-US"/>
          </a:p>
        </p:txBody>
      </p:sp>
    </p:spTree>
    <p:extLst>
      <p:ext uri="{BB962C8B-B14F-4D97-AF65-F5344CB8AC3E}">
        <p14:creationId xmlns:p14="http://schemas.microsoft.com/office/powerpoint/2010/main" val="325182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C129691-1F1C-44D3-A6DB-FC3C2E8F263B}" type="slidenum">
              <a:t>‹#›</a:t>
            </a:fld>
            <a:endParaRPr lang="en-US"/>
          </a:p>
        </p:txBody>
      </p:sp>
    </p:spTree>
    <p:extLst>
      <p:ext uri="{BB962C8B-B14F-4D97-AF65-F5344CB8AC3E}">
        <p14:creationId xmlns:p14="http://schemas.microsoft.com/office/powerpoint/2010/main" val="3443048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16D91F-DC41-4F53-8641-78F7D20398DC}" type="slidenum">
              <a:t>‹#›</a:t>
            </a:fld>
            <a:endParaRPr lang="en-US"/>
          </a:p>
        </p:txBody>
      </p:sp>
    </p:spTree>
    <p:extLst>
      <p:ext uri="{BB962C8B-B14F-4D97-AF65-F5344CB8AC3E}">
        <p14:creationId xmlns:p14="http://schemas.microsoft.com/office/powerpoint/2010/main" val="423007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398159A-17CF-4A80-8E3E-984F37E85E82}" type="slidenum">
              <a:t>‹#›</a:t>
            </a:fld>
            <a:endParaRPr lang="en-US"/>
          </a:p>
        </p:txBody>
      </p:sp>
    </p:spTree>
    <p:extLst>
      <p:ext uri="{BB962C8B-B14F-4D97-AF65-F5344CB8AC3E}">
        <p14:creationId xmlns:p14="http://schemas.microsoft.com/office/powerpoint/2010/main" val="400325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EC02CEA-F763-4D8E-B250-C63CC6F084EB}" type="slidenum">
              <a:t>‹#›</a:t>
            </a:fld>
            <a:endParaRPr lang="en-US"/>
          </a:p>
        </p:txBody>
      </p:sp>
    </p:spTree>
    <p:extLst>
      <p:ext uri="{BB962C8B-B14F-4D97-AF65-F5344CB8AC3E}">
        <p14:creationId xmlns:p14="http://schemas.microsoft.com/office/powerpoint/2010/main" val="395054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DFB6BA8-05E4-4A74-AF24-2492BDDF5EEE}" type="slidenum">
              <a:t>‹#›</a:t>
            </a:fld>
            <a:endParaRPr lang="en-US"/>
          </a:p>
        </p:txBody>
      </p:sp>
    </p:spTree>
    <p:extLst>
      <p:ext uri="{BB962C8B-B14F-4D97-AF65-F5344CB8AC3E}">
        <p14:creationId xmlns:p14="http://schemas.microsoft.com/office/powerpoint/2010/main" val="278889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83CC88D-23C4-46EF-8C70-0CF84D494DC9}" type="slidenum">
              <a:t>‹#›</a:t>
            </a:fld>
            <a:endParaRPr lang="en-US"/>
          </a:p>
        </p:txBody>
      </p:sp>
    </p:spTree>
    <p:extLst>
      <p:ext uri="{BB962C8B-B14F-4D97-AF65-F5344CB8AC3E}">
        <p14:creationId xmlns:p14="http://schemas.microsoft.com/office/powerpoint/2010/main" val="165242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3F2B7A0-BC26-4FD4-A4F9-1F1F3A9A156D}" type="slidenum">
              <a:t>‹#›</a:t>
            </a:fld>
            <a:endParaRPr lang="en-US"/>
          </a:p>
        </p:txBody>
      </p:sp>
    </p:spTree>
    <p:extLst>
      <p:ext uri="{BB962C8B-B14F-4D97-AF65-F5344CB8AC3E}">
        <p14:creationId xmlns:p14="http://schemas.microsoft.com/office/powerpoint/2010/main" val="193987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875DC108-D579-485C-B937-9EC5E0782748}" type="slidenum">
              <a:t>‹#›</a:t>
            </a:fld>
            <a:endParaRPr lang="en-US"/>
          </a:p>
        </p:txBody>
      </p:sp>
    </p:spTree>
    <p:extLst>
      <p:ext uri="{BB962C8B-B14F-4D97-AF65-F5344CB8AC3E}">
        <p14:creationId xmlns:p14="http://schemas.microsoft.com/office/powerpoint/2010/main" val="164617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2EC5E28-89A6-45D2-AFA0-E952F6FBC758}" type="slidenum">
              <a:t>‹#›</a:t>
            </a:fld>
            <a:endParaRPr lang="en-US"/>
          </a:p>
        </p:txBody>
      </p:sp>
    </p:spTree>
    <p:extLst>
      <p:ext uri="{BB962C8B-B14F-4D97-AF65-F5344CB8AC3E}">
        <p14:creationId xmlns:p14="http://schemas.microsoft.com/office/powerpoint/2010/main" val="108778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E85AC04-2F95-497D-A3E8-02B1BBAAAE46}" type="slidenum">
              <a:t>‹#›</a:t>
            </a:fld>
            <a:endParaRPr lang="en-US"/>
          </a:p>
        </p:txBody>
      </p:sp>
    </p:spTree>
    <p:extLst>
      <p:ext uri="{BB962C8B-B14F-4D97-AF65-F5344CB8AC3E}">
        <p14:creationId xmlns:p14="http://schemas.microsoft.com/office/powerpoint/2010/main" val="12940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15A75FB-C986-4080-A493-C0BC8D8314EC}" type="slidenum">
              <a:t>‹#›</a:t>
            </a:fld>
            <a:endParaRPr lang="en-US"/>
          </a:p>
        </p:txBody>
      </p:sp>
    </p:spTree>
    <p:extLst>
      <p:ext uri="{BB962C8B-B14F-4D97-AF65-F5344CB8AC3E}">
        <p14:creationId xmlns:p14="http://schemas.microsoft.com/office/powerpoint/2010/main" val="91697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323472F-E814-4439-8EB9-E75556374DDD}" type="slidenum">
              <a:t>‹#›</a:t>
            </a:fld>
            <a:endParaRPr lang="en-US"/>
          </a:p>
        </p:txBody>
      </p:sp>
    </p:spTree>
    <p:extLst>
      <p:ext uri="{BB962C8B-B14F-4D97-AF65-F5344CB8AC3E}">
        <p14:creationId xmlns:p14="http://schemas.microsoft.com/office/powerpoint/2010/main" val="132815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8597CCA-A960-43B7-9E97-8AE4DCEE27C4}" type="slidenum">
              <a:t>‹#›</a:t>
            </a:fld>
            <a:endParaRPr lang="en-US"/>
          </a:p>
        </p:txBody>
      </p:sp>
    </p:spTree>
    <p:extLst>
      <p:ext uri="{BB962C8B-B14F-4D97-AF65-F5344CB8AC3E}">
        <p14:creationId xmlns:p14="http://schemas.microsoft.com/office/powerpoint/2010/main" val="61594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D823A7B-1192-4A00-920A-D6C1BE05629D}" type="slidenum">
              <a:t>‹#›</a:t>
            </a:fld>
            <a:endParaRPr lang="en-US"/>
          </a:p>
        </p:txBody>
      </p:sp>
    </p:spTree>
    <p:extLst>
      <p:ext uri="{BB962C8B-B14F-4D97-AF65-F5344CB8AC3E}">
        <p14:creationId xmlns:p14="http://schemas.microsoft.com/office/powerpoint/2010/main" val="363551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05A26DC-A2E3-49D5-A16B-E7F22149E12A}" type="slidenum">
              <a:t>‹#›</a:t>
            </a:fld>
            <a:endParaRPr lang="en-US"/>
          </a:p>
        </p:txBody>
      </p:sp>
    </p:spTree>
    <p:extLst>
      <p:ext uri="{BB962C8B-B14F-4D97-AF65-F5344CB8AC3E}">
        <p14:creationId xmlns:p14="http://schemas.microsoft.com/office/powerpoint/2010/main" val="75148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8FD3D43-C872-40CA-B736-7A1218D20847}" type="slidenum">
              <a:t>‹#›</a:t>
            </a:fld>
            <a:endParaRPr lang="en-US"/>
          </a:p>
        </p:txBody>
      </p:sp>
    </p:spTree>
    <p:extLst>
      <p:ext uri="{BB962C8B-B14F-4D97-AF65-F5344CB8AC3E}">
        <p14:creationId xmlns:p14="http://schemas.microsoft.com/office/powerpoint/2010/main" val="112430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2F694B04-8575-45EA-9F7F-76CAF53CC7FC}" type="slidenum">
              <a:t>‹#›</a:t>
            </a:fld>
            <a:endParaRPr lang="en-US"/>
          </a:p>
        </p:txBody>
      </p:sp>
    </p:spTree>
    <p:extLst>
      <p:ext uri="{BB962C8B-B14F-4D97-AF65-F5344CB8AC3E}">
        <p14:creationId xmlns:p14="http://schemas.microsoft.com/office/powerpoint/2010/main" val="391444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3CF082CD-8505-4D1A-9A6C-4CEE90001830}" type="slidenum">
              <a:t>‹#›</a:t>
            </a:fld>
            <a:endParaRPr lang="en-US"/>
          </a:p>
        </p:txBody>
      </p:sp>
    </p:spTree>
    <p:extLst>
      <p:ext uri="{BB962C8B-B14F-4D97-AF65-F5344CB8AC3E}">
        <p14:creationId xmlns:p14="http://schemas.microsoft.com/office/powerpoint/2010/main" val="394478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ABF7DBC-3241-4BD0-B312-A959D96467D0}" type="slidenum">
              <a:t>‹#›</a:t>
            </a:fld>
            <a:endParaRPr lang="en-US"/>
          </a:p>
        </p:txBody>
      </p:sp>
    </p:spTree>
    <p:extLst>
      <p:ext uri="{BB962C8B-B14F-4D97-AF65-F5344CB8AC3E}">
        <p14:creationId xmlns:p14="http://schemas.microsoft.com/office/powerpoint/2010/main" val="715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C2F3C36-6F95-46F1-9B4C-182B9646CB5C}" type="slidenum">
              <a:t>‹#›</a:t>
            </a:fld>
            <a:endParaRPr lang="en-US"/>
          </a:p>
        </p:txBody>
      </p:sp>
    </p:spTree>
    <p:extLst>
      <p:ext uri="{BB962C8B-B14F-4D97-AF65-F5344CB8AC3E}">
        <p14:creationId xmlns:p14="http://schemas.microsoft.com/office/powerpoint/2010/main" val="118062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6581CD2-3956-426B-80BB-5949C02A1D61}" type="slidenum">
              <a:t>‹#›</a:t>
            </a:fld>
            <a:endParaRPr lang="en-US"/>
          </a:p>
        </p:txBody>
      </p:sp>
    </p:spTree>
    <p:extLst>
      <p:ext uri="{BB962C8B-B14F-4D97-AF65-F5344CB8AC3E}">
        <p14:creationId xmlns:p14="http://schemas.microsoft.com/office/powerpoint/2010/main" val="404509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p>
            <a:endParaRPr lang="en-US"/>
          </a:p>
        </p:txBody>
      </p:sp>
      <p:sp>
        <p:nvSpPr>
          <p:cNvPr id="3" name="Text Placeholder 2"/>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6839" y="6356520"/>
            <a:ext cx="2133720" cy="365040"/>
          </a:xfrm>
          <a:prstGeom prst="rect">
            <a:avLst/>
          </a:prstGeom>
          <a:noFill/>
          <a:ln>
            <a:noFill/>
          </a:ln>
        </p:spPr>
        <p:txBody>
          <a:bodyPr vert="horz" wrap="square" lIns="90000" tIns="46800" rIns="90000" bIns="46800" anchor="ctr" anchorCtr="0" compatLnSpc="1">
            <a:noAutofit/>
          </a:bodyPr>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800" b="0" i="0" u="none" strike="noStrike" baseline="0">
                <a:solidFill>
                  <a:srgbClr val="000000"/>
                </a:solidFill>
                <a:latin typeface="Trebuchet MS" pitchFamily="34"/>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124079" y="6356520"/>
            <a:ext cx="2895839" cy="365040"/>
          </a:xfrm>
          <a:prstGeom prst="rect">
            <a:avLst/>
          </a:prstGeom>
          <a:noFill/>
          <a:ln>
            <a:noFill/>
          </a:ln>
        </p:spPr>
        <p:txBody>
          <a:bodyPr vert="horz" wrap="square" lIns="90000" tIns="46800" rIns="90000" bIns="46800" anchor="ctr" anchorCtr="0" compatLnSpc="1">
            <a:noAutofit/>
          </a:bodyPr>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800" b="0" i="0" u="none" strike="noStrike" baseline="0">
                <a:solidFill>
                  <a:srgbClr val="000000"/>
                </a:solidFill>
                <a:latin typeface="Trebuchet MS" pitchFamily="34"/>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2719" y="6356520"/>
            <a:ext cx="2133720" cy="365040"/>
          </a:xfrm>
          <a:prstGeom prst="rect">
            <a:avLst/>
          </a:prstGeom>
          <a:noFill/>
          <a:ln>
            <a:noFill/>
          </a:ln>
        </p:spPr>
        <p:txBody>
          <a:bodyPr vert="horz" wrap="square" lIns="90000" tIns="46800" rIns="90000" bIns="46800" anchor="ctr" anchorCtr="0" compatLnSpc="1">
            <a:noAutofit/>
          </a:bodyPr>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800" b="0" i="0" u="none" strike="noStrike" baseline="0">
                <a:solidFill>
                  <a:srgbClr val="000000"/>
                </a:solidFill>
                <a:latin typeface="Trebuchet MS" pitchFamily="34"/>
                <a:ea typeface="Lucida Sans Unicode" pitchFamily="2"/>
                <a:cs typeface="Tahoma" pitchFamily="2"/>
              </a:defRPr>
            </a:lvl1pPr>
          </a:lstStyle>
          <a:p>
            <a:pPr lvl="0"/>
            <a:fld id="{AEEDAE05-D1D4-4457-B406-E01C673CF7F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baseline="0">
          <a:ln>
            <a:noFill/>
          </a:ln>
          <a:solidFill>
            <a:srgbClr val="000000"/>
          </a:solidFill>
          <a:latin typeface="Calibri" pitchFamily="34"/>
          <a:ea typeface="Microsoft YaHei" pitchFamily="2"/>
          <a:cs typeface="Mangal"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baseline="0">
          <a:ln>
            <a:noFill/>
          </a:ln>
          <a:solidFill>
            <a:srgbClr val="000000"/>
          </a:solidFill>
          <a:latin typeface="Calibri" pitchFamily="34"/>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p>
            <a:endParaRPr lang="en-US"/>
          </a:p>
        </p:txBody>
      </p:sp>
      <p:sp>
        <p:nvSpPr>
          <p:cNvPr id="3" name="Text Placeholder 2"/>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456839" y="6356520"/>
            <a:ext cx="2133720" cy="365040"/>
          </a:xfrm>
          <a:prstGeom prst="rect">
            <a:avLst/>
          </a:prstGeom>
          <a:noFill/>
          <a:ln>
            <a:noFill/>
          </a:ln>
        </p:spPr>
        <p:txBody>
          <a:bodyPr wrap="square" lIns="90000" tIns="46800" rIns="90000" bIns="46800" anchor="ctr" anchorCtr="0">
            <a:noAutofit/>
          </a:bodyPr>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5" name="Footer Placeholder 4"/>
          <p:cNvSpPr txBox="1">
            <a:spLocks noGrp="1"/>
          </p:cNvSpPr>
          <p:nvPr>
            <p:ph type="ftr" sz="quarter" idx="3"/>
          </p:nvPr>
        </p:nvSpPr>
        <p:spPr>
          <a:xfrm>
            <a:off x="3124079" y="6356520"/>
            <a:ext cx="2895839" cy="365040"/>
          </a:xfrm>
          <a:prstGeom prst="rect">
            <a:avLst/>
          </a:prstGeom>
          <a:noFill/>
          <a:ln>
            <a:noFill/>
          </a:ln>
        </p:spPr>
        <p:txBody>
          <a:bodyPr wrap="square" lIns="90000" tIns="46800" rIns="90000" bIns="46800" anchor="ctr" anchorCtr="0">
            <a:noAutofit/>
          </a:bodyPr>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6" name="Slide Number Placeholder 5"/>
          <p:cNvSpPr txBox="1">
            <a:spLocks noGrp="1"/>
          </p:cNvSpPr>
          <p:nvPr>
            <p:ph type="sldNum" sz="quarter" idx="4"/>
          </p:nvPr>
        </p:nvSpPr>
        <p:spPr>
          <a:xfrm>
            <a:off x="6552719" y="6356520"/>
            <a:ext cx="2133720" cy="365040"/>
          </a:xfrm>
          <a:prstGeom prst="rect">
            <a:avLst/>
          </a:prstGeom>
          <a:noFill/>
          <a:ln>
            <a:noFill/>
          </a:ln>
        </p:spPr>
        <p:txBody>
          <a:bodyPr wrap="square" lIns="90000" tIns="46800" rIns="90000" bIns="46800" anchor="ctr" anchorCtr="0">
            <a:noAutofit/>
          </a:bodyPr>
          <a:lstStyle>
            <a:lvl1pPr marL="0" marR="0" lvl="0" indent="0" algn="r" rtl="0" hangingPunct="0">
              <a:buNone/>
              <a:tabLst/>
              <a:defRPr lang="en-US" sz="1200" kern="1200">
                <a:solidFill>
                  <a:srgbClr val="898989"/>
                </a:solidFill>
                <a:latin typeface="Times New Roman" pitchFamily="18"/>
                <a:ea typeface="Lucida Sans Unicode" pitchFamily="2"/>
                <a:cs typeface="Tahoma" pitchFamily="2"/>
              </a:defRPr>
            </a:lvl1pPr>
          </a:lstStyle>
          <a:p>
            <a:pPr lvl="0"/>
            <a:fld id="{249DFD87-4B8F-4462-875D-10455E7F0C8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kern="1200" baseline="0">
          <a:ln>
            <a:noFill/>
          </a:ln>
          <a:solidFill>
            <a:srgbClr val="000000"/>
          </a:solidFill>
          <a:latin typeface="Calibri" pitchFamily="34"/>
          <a:ea typeface="Microsoft YaHei" pitchFamily="2"/>
          <a:cs typeface="Mangal" pitchFamily="2"/>
        </a:defRPr>
      </a:lvl1pPr>
    </p:titleStyle>
    <p:bodyStyle>
      <a:lvl1pPr marL="0" marR="0" indent="0" algn="l" rtl="0" hangingPunct="0">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sz="3200" b="0" i="0" u="none" strike="noStrike" kern="1200" baseline="0">
          <a:ln>
            <a:noFill/>
          </a:ln>
          <a:solidFill>
            <a:srgbClr val="000000"/>
          </a:solidFill>
          <a:latin typeface="Calibri" pitchFamily="34"/>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3.emf"/><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1138" y="211667"/>
            <a:ext cx="8707329" cy="5683250"/>
          </a:xfrm>
          <a:prstGeom prst="rect">
            <a:avLst/>
          </a:prstGeom>
          <a:solidFill>
            <a:srgbClr val="008B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11138" y="6176668"/>
            <a:ext cx="3832357" cy="338554"/>
          </a:xfrm>
          <a:prstGeom prst="rect">
            <a:avLst/>
          </a:prstGeom>
          <a:noFill/>
        </p:spPr>
        <p:txBody>
          <a:bodyPr wrap="square" rtlCol="0">
            <a:spAutoFit/>
          </a:bodyPr>
          <a:lstStyle/>
          <a:p>
            <a:r>
              <a:rPr lang="en-US" sz="1600" dirty="0" smtClean="0">
                <a:solidFill>
                  <a:srgbClr val="008BCC"/>
                </a:solidFill>
              </a:rPr>
              <a:t>/</a:t>
            </a:r>
            <a:r>
              <a:rPr lang="en-US" sz="1600" dirty="0" smtClean="0"/>
              <a:t>  STEM </a:t>
            </a:r>
            <a:r>
              <a:rPr lang="en-US" sz="1600" dirty="0" smtClean="0">
                <a:solidFill>
                  <a:srgbClr val="008BCC"/>
                </a:solidFill>
              </a:rPr>
              <a:t>Learning Sponsors:</a:t>
            </a:r>
            <a:endParaRPr lang="en-US" sz="1600" dirty="0">
              <a:solidFill>
                <a:srgbClr val="008BCC"/>
              </a:solidFill>
            </a:endParaRPr>
          </a:p>
        </p:txBody>
      </p:sp>
      <p:pic>
        <p:nvPicPr>
          <p:cNvPr id="14" name="Picture 13"/>
          <p:cNvPicPr>
            <a:picLocks noChangeAspect="1"/>
          </p:cNvPicPr>
          <p:nvPr/>
        </p:nvPicPr>
        <p:blipFill>
          <a:blip r:embed="rId2"/>
          <a:stretch>
            <a:fillRect/>
          </a:stretch>
        </p:blipFill>
        <p:spPr>
          <a:xfrm>
            <a:off x="689687" y="661476"/>
            <a:ext cx="2320746" cy="455048"/>
          </a:xfrm>
          <a:prstGeom prst="rect">
            <a:avLst/>
          </a:prstGeom>
        </p:spPr>
      </p:pic>
      <p:sp>
        <p:nvSpPr>
          <p:cNvPr id="9" name="TextBox 8"/>
          <p:cNvSpPr txBox="1"/>
          <p:nvPr/>
        </p:nvSpPr>
        <p:spPr>
          <a:xfrm>
            <a:off x="573274" y="3291405"/>
            <a:ext cx="7979102" cy="405176"/>
          </a:xfrm>
          <a:prstGeom prst="rect">
            <a:avLst/>
          </a:prstGeom>
          <a:noFill/>
        </p:spPr>
        <p:txBody>
          <a:bodyPr wrap="square" rtlCol="0">
            <a:spAutoFit/>
          </a:bodyPr>
          <a:lstStyle/>
          <a:p>
            <a:pPr>
              <a:lnSpc>
                <a:spcPct val="50000"/>
              </a:lnSpc>
            </a:pPr>
            <a:r>
              <a:rPr lang="en-US" sz="3600" dirty="0" smtClean="0">
                <a:solidFill>
                  <a:schemeClr val="bg1"/>
                </a:solidFill>
                <a:latin typeface="Gotham"/>
                <a:cs typeface="Gotham"/>
              </a:rPr>
              <a:t>Representing Data Graphically </a:t>
            </a:r>
            <a:endParaRPr lang="en-US" sz="6600" b="1" baseline="30000" dirty="0" smtClean="0">
              <a:solidFill>
                <a:schemeClr val="bg1"/>
              </a:solidFill>
              <a:latin typeface="Gotham"/>
              <a:cs typeface="Gotham"/>
            </a:endParaRPr>
          </a:p>
        </p:txBody>
      </p:sp>
      <p:pic>
        <p:nvPicPr>
          <p:cNvPr id="8" name="Picture 7" descr="OCEARCH_Curriculum_3 logos.jpg"/>
          <p:cNvPicPr>
            <a:picLocks noChangeAspect="1"/>
          </p:cNvPicPr>
          <p:nvPr/>
        </p:nvPicPr>
        <p:blipFill>
          <a:blip r:embed="rId3" cstate="print">
            <a:alphaModFix amt="41000"/>
            <a:extLst>
              <a:ext uri="{28A0092B-C50C-407E-A947-70E740481C1C}">
                <a14:useLocalDpi xmlns:a14="http://schemas.microsoft.com/office/drawing/2010/main" val="0"/>
              </a:ext>
            </a:extLst>
          </a:blip>
          <a:stretch>
            <a:fillRect/>
          </a:stretch>
        </p:blipFill>
        <p:spPr>
          <a:xfrm>
            <a:off x="6145126" y="6050522"/>
            <a:ext cx="2762758" cy="566009"/>
          </a:xfrm>
          <a:prstGeom prst="rect">
            <a:avLst/>
          </a:prstGeom>
        </p:spPr>
      </p:pic>
    </p:spTree>
    <p:extLst>
      <p:ext uri="{BB962C8B-B14F-4D97-AF65-F5344CB8AC3E}">
        <p14:creationId xmlns:p14="http://schemas.microsoft.com/office/powerpoint/2010/main" val="38270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wrap="square" lIns="91440" tIns="45720" rIns="91440" bIns="45720">
            <a:noAutofit/>
          </a:bodyPr>
          <a:lstStyle/>
          <a:p>
            <a:pPr lvl="0" hangingPunct="1"/>
            <a:r>
              <a:rPr lang="en-US" sz="6600">
                <a:solidFill>
                  <a:srgbClr val="FFFFFF"/>
                </a:solidFill>
                <a:effectLst>
                  <a:outerShdw dist="17961" dir="2700000">
                    <a:scrgbClr r="0" g="0" b="0"/>
                  </a:outerShdw>
                </a:effectLst>
              </a:rPr>
              <a:t>Bar Graphs</a:t>
            </a:r>
          </a:p>
        </p:txBody>
      </p:sp>
      <p:sp>
        <p:nvSpPr>
          <p:cNvPr id="3" name="Text Placeholder 2"/>
          <p:cNvSpPr txBox="1">
            <a:spLocks noGrp="1"/>
          </p:cNvSpPr>
          <p:nvPr>
            <p:ph type="body" idx="4294967295"/>
          </p:nvPr>
        </p:nvSpPr>
        <p:spPr>
          <a:xfrm>
            <a:off x="457200" y="1276200"/>
            <a:ext cx="8229600" cy="4553279"/>
          </a:xfrm>
          <a:solidFill>
            <a:srgbClr val="FFFFFF"/>
          </a:solidFill>
        </p:spPr>
        <p:txBody>
          <a:bodyPr wrap="square" lIns="91440" tIns="45720" rIns="91440" bIns="45720">
            <a:noAutofit/>
          </a:bodyPr>
          <a:lstStyle/>
          <a:p>
            <a:pPr lvl="0" hangingPunct="1">
              <a:spcBef>
                <a:spcPts val="697"/>
              </a:spcBef>
              <a:buClr>
                <a:srgbClr val="000000"/>
              </a:buClr>
              <a:buSzPct val="100000"/>
              <a:buFont typeface="Arial" pitchFamily="34"/>
              <a:buChar char="•"/>
            </a:pPr>
            <a:r>
              <a:rPr lang="en-US" sz="2800"/>
              <a:t>The </a:t>
            </a:r>
            <a:r>
              <a:rPr lang="en-US" sz="2800" u="sng"/>
              <a:t>x-axis</a:t>
            </a:r>
            <a:r>
              <a:rPr lang="en-US" sz="2800"/>
              <a:t> is the horizontal scale on the graph.  </a:t>
            </a:r>
          </a:p>
          <a:p>
            <a:pPr lvl="0" hangingPunct="1">
              <a:spcBef>
                <a:spcPts val="697"/>
              </a:spcBef>
              <a:buClr>
                <a:srgbClr val="000000"/>
              </a:buClr>
              <a:buSzPct val="100000"/>
              <a:buFont typeface="Arial" pitchFamily="34"/>
              <a:buChar char="•"/>
            </a:pPr>
            <a:r>
              <a:rPr lang="en-US" sz="2800" u="sng"/>
              <a:t>Independent variables</a:t>
            </a:r>
            <a:r>
              <a:rPr lang="en-US" sz="2800"/>
              <a:t>, or variables that are not influenced or changed by other variables, are placed on the x-axis.  Examples: time, names of sharks, stage of life, and gender.</a:t>
            </a:r>
          </a:p>
          <a:p>
            <a:pPr lvl="0" hangingPunct="1">
              <a:spcBef>
                <a:spcPts val="697"/>
              </a:spcBef>
              <a:buClr>
                <a:srgbClr val="000000"/>
              </a:buClr>
              <a:buSzPct val="100000"/>
              <a:buFont typeface="Arial" pitchFamily="34"/>
              <a:buChar char="•"/>
            </a:pPr>
            <a:r>
              <a:rPr lang="en-US" sz="2800"/>
              <a:t>The </a:t>
            </a:r>
            <a:r>
              <a:rPr lang="en-US" sz="2800" u="sng"/>
              <a:t>y-axis</a:t>
            </a:r>
            <a:r>
              <a:rPr lang="en-US" sz="2800"/>
              <a:t> is the vertical scale on the graph.</a:t>
            </a:r>
          </a:p>
          <a:p>
            <a:pPr lvl="0" hangingPunct="1">
              <a:spcBef>
                <a:spcPts val="697"/>
              </a:spcBef>
              <a:buClr>
                <a:srgbClr val="000000"/>
              </a:buClr>
              <a:buSzPct val="100000"/>
              <a:buFont typeface="Arial" pitchFamily="34"/>
              <a:buChar char="•"/>
            </a:pPr>
            <a:r>
              <a:rPr lang="en-US" sz="2800" u="sng"/>
              <a:t>Dependent variable</a:t>
            </a:r>
            <a:r>
              <a:rPr lang="en-US" sz="2800"/>
              <a:t>, or variables that are influenced or changed by other variables, are placed on the y-axis. Examples: weight, length, or any other number that can change based on the variables.</a:t>
            </a:r>
          </a:p>
        </p:txBody>
      </p:sp>
      <p:pic>
        <p:nvPicPr>
          <p:cNvPr id="7" name="Picture 6"/>
          <p:cNvPicPr>
            <a:picLocks noChangeAspect="1"/>
          </p:cNvPicPr>
          <p:nvPr/>
        </p:nvPicPr>
        <p:blipFill>
          <a:blip r:embed="rId3"/>
          <a:stretch>
            <a:fillRect/>
          </a:stretch>
        </p:blipFill>
        <p:spPr>
          <a:xfrm>
            <a:off x="0" y="274320"/>
            <a:ext cx="9028959" cy="944962"/>
          </a:xfrm>
          <a:prstGeom prst="rect">
            <a:avLst/>
          </a:prstGeom>
        </p:spPr>
      </p:pic>
      <p:pic>
        <p:nvPicPr>
          <p:cNvPr id="8" name="Picture 7"/>
          <p:cNvPicPr>
            <a:picLocks noChangeAspect="1"/>
          </p:cNvPicPr>
          <p:nvPr/>
        </p:nvPicPr>
        <p:blipFill>
          <a:blip r:embed="rId4"/>
          <a:stretch>
            <a:fillRect/>
          </a:stretch>
        </p:blipFill>
        <p:spPr>
          <a:xfrm>
            <a:off x="304800" y="6238810"/>
            <a:ext cx="1409700" cy="276412"/>
          </a:xfrm>
          <a:prstGeom prst="rect">
            <a:avLst/>
          </a:prstGeom>
        </p:spPr>
      </p:pic>
      <p:sp>
        <p:nvSpPr>
          <p:cNvPr id="9" name="TextBox 8"/>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owerPoint Presentation">
    <p:spTree>
      <p:nvGrpSpPr>
        <p:cNvPr id="1" name=""/>
        <p:cNvGrpSpPr/>
        <p:nvPr/>
      </p:nvGrpSpPr>
      <p:grpSpPr>
        <a:xfrm>
          <a:off x="0" y="0"/>
          <a:ext cx="0" cy="0"/>
          <a:chOff x="0" y="0"/>
          <a:chExt cx="0" cy="0"/>
        </a:xfrm>
      </p:grpSpPr>
      <p:pic>
        <p:nvPicPr>
          <p:cNvPr id="5" name="Picture 2" descr="graph">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1628639" y="1428840"/>
            <a:ext cx="6880320" cy="4209840"/>
          </a:xfrm>
          <a:prstGeom prst="rect">
            <a:avLst/>
          </a:prstGeom>
          <a:noFill/>
          <a:ln>
            <a:noFill/>
          </a:ln>
        </p:spPr>
      </p:pic>
      <p:grpSp>
        <p:nvGrpSpPr>
          <p:cNvPr id="6" name="Group 19"/>
          <p:cNvGrpSpPr/>
          <p:nvPr/>
        </p:nvGrpSpPr>
        <p:grpSpPr>
          <a:xfrm>
            <a:off x="2990880" y="582480"/>
            <a:ext cx="3505319" cy="846720"/>
            <a:chOff x="2990880" y="582480"/>
            <a:chExt cx="3505319" cy="846720"/>
          </a:xfrm>
        </p:grpSpPr>
        <p:cxnSp>
          <p:nvCxnSpPr>
            <p:cNvPr id="7" name="Straight Arrow Connector 10"/>
            <p:cNvCxnSpPr/>
            <p:nvPr/>
          </p:nvCxnSpPr>
          <p:spPr>
            <a:xfrm>
              <a:off x="4705200" y="1044359"/>
              <a:ext cx="720" cy="384841"/>
            </a:xfrm>
            <a:prstGeom prst="straightConnector1">
              <a:avLst/>
            </a:prstGeom>
            <a:noFill/>
            <a:ln w="38160" cap="sq">
              <a:solidFill>
                <a:srgbClr val="00B0F0"/>
              </a:solidFill>
              <a:prstDash val="solid"/>
              <a:miter/>
              <a:tailEnd type="arrow"/>
            </a:ln>
          </p:spPr>
        </p:cxnSp>
        <p:sp>
          <p:nvSpPr>
            <p:cNvPr id="8" name="TextBox 11"/>
            <p:cNvSpPr/>
            <p:nvPr/>
          </p:nvSpPr>
          <p:spPr>
            <a:xfrm>
              <a:off x="2990880" y="582480"/>
              <a:ext cx="3505319"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80" cap="sq">
              <a:solidFill>
                <a:srgbClr val="00B0F0"/>
              </a:solidFill>
              <a:custDash>
                <a:ds d="398113" sp="100000"/>
              </a:custDash>
              <a:miter/>
            </a:ln>
          </p:spPr>
          <p:txBody>
            <a:bodyPr vert="horz" wrap="square" lIns="90000" tIns="46800" rIns="90000" bIns="4680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rebuchet MS" pitchFamily="34"/>
                  <a:ea typeface="Microsoft YaHei" pitchFamily="2"/>
                  <a:cs typeface="Mangal" pitchFamily="2"/>
                </a:rPr>
                <a:t>descriptive title</a:t>
              </a:r>
            </a:p>
          </p:txBody>
        </p:sp>
      </p:grpSp>
      <p:grpSp>
        <p:nvGrpSpPr>
          <p:cNvPr id="9" name="Group 18"/>
          <p:cNvGrpSpPr/>
          <p:nvPr/>
        </p:nvGrpSpPr>
        <p:grpSpPr>
          <a:xfrm>
            <a:off x="162000" y="809640"/>
            <a:ext cx="2400119" cy="1828440"/>
            <a:chOff x="162000" y="809640"/>
            <a:chExt cx="2400119" cy="1828440"/>
          </a:xfrm>
        </p:grpSpPr>
        <p:cxnSp>
          <p:nvCxnSpPr>
            <p:cNvPr id="10" name="Straight Arrow Connector 15"/>
            <p:cNvCxnSpPr/>
            <p:nvPr/>
          </p:nvCxnSpPr>
          <p:spPr>
            <a:xfrm>
              <a:off x="1887120" y="2009880"/>
              <a:ext cx="248760" cy="628200"/>
            </a:xfrm>
            <a:prstGeom prst="straightConnector1">
              <a:avLst/>
            </a:prstGeom>
            <a:noFill/>
            <a:ln w="38160" cap="sq">
              <a:solidFill>
                <a:srgbClr val="00B0F0"/>
              </a:solidFill>
              <a:prstDash val="solid"/>
              <a:miter/>
              <a:tailEnd type="arrow"/>
            </a:ln>
          </p:spPr>
        </p:cxnSp>
        <p:sp>
          <p:nvSpPr>
            <p:cNvPr id="11" name="TextBox 16"/>
            <p:cNvSpPr/>
            <p:nvPr/>
          </p:nvSpPr>
          <p:spPr>
            <a:xfrm>
              <a:off x="162000" y="809640"/>
              <a:ext cx="2400119"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9080" cap="sq">
              <a:solidFill>
                <a:srgbClr val="00B0F0"/>
              </a:solidFill>
              <a:custDash>
                <a:ds d="398113" sp="100000"/>
              </a:custDash>
              <a:miter/>
            </a:ln>
          </p:spPr>
          <p:txBody>
            <a:bodyPr vert="horz" wrap="square" lIns="90000" tIns="46800" rIns="90000" bIns="4680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rebuchet MS" pitchFamily="34"/>
                  <a:ea typeface="Microsoft YaHei" pitchFamily="2"/>
                  <a:cs typeface="Mangal" pitchFamily="2"/>
                </a:rPr>
                <a:t>y-axis /dependent variable</a:t>
              </a:r>
            </a:p>
          </p:txBody>
        </p:sp>
      </p:grpSp>
      <p:grpSp>
        <p:nvGrpSpPr>
          <p:cNvPr id="12" name="Group 17"/>
          <p:cNvGrpSpPr/>
          <p:nvPr/>
        </p:nvGrpSpPr>
        <p:grpSpPr>
          <a:xfrm>
            <a:off x="162000" y="4819680"/>
            <a:ext cx="3695759" cy="1191240"/>
            <a:chOff x="162000" y="4819680"/>
            <a:chExt cx="3695759" cy="1191240"/>
          </a:xfrm>
        </p:grpSpPr>
        <p:cxnSp>
          <p:nvCxnSpPr>
            <p:cNvPr id="13" name="Straight Arrow Connector 20"/>
            <p:cNvCxnSpPr/>
            <p:nvPr/>
          </p:nvCxnSpPr>
          <p:spPr>
            <a:xfrm flipV="1">
              <a:off x="2561760" y="5238360"/>
              <a:ext cx="1295999" cy="228600"/>
            </a:xfrm>
            <a:prstGeom prst="straightConnector1">
              <a:avLst/>
            </a:prstGeom>
            <a:noFill/>
            <a:ln w="38160" cap="sq">
              <a:solidFill>
                <a:srgbClr val="00B0F0"/>
              </a:solidFill>
              <a:prstDash val="solid"/>
              <a:miter/>
              <a:tailEnd type="arrow"/>
            </a:ln>
          </p:spPr>
        </p:cxnSp>
        <p:sp>
          <p:nvSpPr>
            <p:cNvPr id="14" name="TextBox 21"/>
            <p:cNvSpPr/>
            <p:nvPr/>
          </p:nvSpPr>
          <p:spPr>
            <a:xfrm>
              <a:off x="162000" y="4819680"/>
              <a:ext cx="2400119" cy="1191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19080" cap="sq">
              <a:solidFill>
                <a:srgbClr val="00B0F0"/>
              </a:solidFill>
              <a:custDash>
                <a:ds d="398113" sp="100000"/>
              </a:custDash>
              <a:miter/>
            </a:ln>
          </p:spPr>
          <p:txBody>
            <a:bodyPr vert="horz" wrap="square" lIns="90000" tIns="46800" rIns="90000" bIns="4680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rebuchet MS" pitchFamily="34"/>
                  <a:ea typeface="Microsoft YaHei" pitchFamily="2"/>
                  <a:cs typeface="Mangal" pitchFamily="2"/>
                </a:rPr>
                <a:t>x-axis /independent variable</a:t>
              </a:r>
            </a:p>
          </p:txBody>
        </p:sp>
      </p:grpSp>
      <p:pic>
        <p:nvPicPr>
          <p:cNvPr id="15" name="Picture 14"/>
          <p:cNvPicPr>
            <a:picLocks noChangeAspect="1"/>
          </p:cNvPicPr>
          <p:nvPr/>
        </p:nvPicPr>
        <p:blipFill>
          <a:blip r:embed="rId4"/>
          <a:stretch>
            <a:fillRect/>
          </a:stretch>
        </p:blipFill>
        <p:spPr>
          <a:xfrm>
            <a:off x="304800" y="6238810"/>
            <a:ext cx="1409700" cy="276412"/>
          </a:xfrm>
          <a:prstGeom prst="rect">
            <a:avLst/>
          </a:prstGeom>
        </p:spPr>
      </p:pic>
      <p:sp>
        <p:nvSpPr>
          <p:cNvPr id="16" name="TextBox 15"/>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Tables and Graphs Review">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291278"/>
            <a:ext cx="9028959" cy="944962"/>
          </a:xfrm>
          <a:prstGeom prst="rect">
            <a:avLst/>
          </a:prstGeom>
        </p:spPr>
      </p:pic>
      <p:sp>
        <p:nvSpPr>
          <p:cNvPr id="2" name="Title 1"/>
          <p:cNvSpPr txBox="1">
            <a:spLocks noGrp="1"/>
          </p:cNvSpPr>
          <p:nvPr>
            <p:ph type="title" idx="4294967295"/>
          </p:nvPr>
        </p:nvSpPr>
        <p:spPr/>
        <p:txBody>
          <a:bodyPr wrap="square" lIns="91440" tIns="45720" rIns="91440" bIns="45720">
            <a:noAutofit/>
          </a:bodyPr>
          <a:lstStyle/>
          <a:p>
            <a:pPr lvl="0" algn="l" hangingPunct="1"/>
            <a:r>
              <a:rPr lang="en-US" sz="4000" dirty="0">
                <a:solidFill>
                  <a:schemeClr val="bg1"/>
                </a:solidFill>
              </a:rPr>
              <a:t>Tables and Graphs Review</a:t>
            </a:r>
          </a:p>
        </p:txBody>
      </p:sp>
      <p:pic>
        <p:nvPicPr>
          <p:cNvPr id="6" name="Picture 5">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a:stretch>
            <a:fillRect/>
          </a:stretch>
        </p:blipFill>
        <p:spPr>
          <a:xfrm>
            <a:off x="5486399" y="3108959"/>
            <a:ext cx="3615839" cy="2981159"/>
          </a:xfrm>
          <a:prstGeom prst="rect">
            <a:avLst/>
          </a:prstGeom>
          <a:noFill/>
          <a:ln>
            <a:noFill/>
          </a:ln>
        </p:spPr>
      </p:pic>
      <p:sp>
        <p:nvSpPr>
          <p:cNvPr id="7" name="Text Placeholder 6"/>
          <p:cNvSpPr txBox="1">
            <a:spLocks noGrp="1"/>
          </p:cNvSpPr>
          <p:nvPr>
            <p:ph type="body" idx="4294967295"/>
          </p:nvPr>
        </p:nvSpPr>
        <p:spPr>
          <a:xfrm>
            <a:off x="457200" y="1236240"/>
            <a:ext cx="7498080" cy="3335760"/>
          </a:xfrm>
        </p:spPr>
        <p:txBody>
          <a:bodyPr wrap="square" lIns="91440" tIns="45720" rIns="91440" bIns="45720">
            <a:noAutofit/>
          </a:bodyPr>
          <a:lstStyle/>
          <a:p>
            <a:pPr lvl="0" algn="ctr" hangingPunct="1">
              <a:spcBef>
                <a:spcPts val="899"/>
              </a:spcBef>
            </a:pPr>
            <a:r>
              <a:rPr lang="en-US" sz="2600" b="1"/>
              <a:t>What type of graph would you use if you wanted to:</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a:solidFill>
                  <a:srgbClr val="000000"/>
                </a:solidFill>
                <a:latin typeface="Calibri" pitchFamily="34"/>
                <a:ea typeface="Microsoft YaHei" pitchFamily="2"/>
                <a:cs typeface="Mangal" pitchFamily="2"/>
              </a:rPr>
              <a:t>Show how often a variable occurs?</a:t>
            </a:r>
          </a:p>
          <a:p>
            <a:pPr marL="742680" lvl="1" indent="-285480">
              <a:lnSpc>
                <a:spcPct val="100000"/>
              </a:lnSpc>
              <a:spcBef>
                <a:spcPts val="697"/>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i="1">
                <a:solidFill>
                  <a:srgbClr val="000000"/>
                </a:solidFill>
                <a:latin typeface="Calibri" pitchFamily="34"/>
                <a:ea typeface="Microsoft YaHei" pitchFamily="2"/>
                <a:cs typeface="Mangal" pitchFamily="2"/>
              </a:rPr>
              <a:t>Line plot</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a:solidFill>
                  <a:srgbClr val="000000"/>
                </a:solidFill>
                <a:latin typeface="Calibri" pitchFamily="34"/>
                <a:ea typeface="Microsoft YaHei" pitchFamily="2"/>
                <a:cs typeface="Mangal" pitchFamily="2"/>
              </a:rPr>
              <a:t>Compare variables or track large changes over time?</a:t>
            </a:r>
          </a:p>
          <a:p>
            <a:pPr marL="742680" lvl="1" indent="-285480">
              <a:lnSpc>
                <a:spcPct val="100000"/>
              </a:lnSpc>
              <a:spcBef>
                <a:spcPts val="697"/>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i="1">
                <a:solidFill>
                  <a:srgbClr val="000000"/>
                </a:solidFill>
                <a:latin typeface="Calibri" pitchFamily="34"/>
                <a:ea typeface="Microsoft YaHei" pitchFamily="2"/>
                <a:cs typeface="Mangal" pitchFamily="2"/>
              </a:rPr>
              <a:t>Bar graph</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a:solidFill>
                  <a:srgbClr val="000000"/>
                </a:solidFill>
                <a:latin typeface="Calibri" pitchFamily="34"/>
                <a:ea typeface="Microsoft YaHei" pitchFamily="2"/>
                <a:cs typeface="Mangal" pitchFamily="2"/>
              </a:rPr>
              <a:t>Display or represent data using images?</a:t>
            </a:r>
          </a:p>
          <a:p>
            <a:pPr marL="742680" lvl="1" indent="-285480">
              <a:lnSpc>
                <a:spcPct val="100000"/>
              </a:lnSpc>
              <a:spcBef>
                <a:spcPts val="697"/>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i="1">
                <a:solidFill>
                  <a:srgbClr val="000000"/>
                </a:solidFill>
                <a:latin typeface="Calibri" pitchFamily="34"/>
                <a:ea typeface="Microsoft YaHei" pitchFamily="2"/>
                <a:cs typeface="Mangal" pitchFamily="2"/>
              </a:rPr>
              <a:t>Pictograph</a:t>
            </a:r>
          </a:p>
        </p:txBody>
      </p:sp>
      <p:pic>
        <p:nvPicPr>
          <p:cNvPr id="9" name="Picture 8"/>
          <p:cNvPicPr>
            <a:picLocks noChangeAspect="1"/>
          </p:cNvPicPr>
          <p:nvPr/>
        </p:nvPicPr>
        <p:blipFill>
          <a:blip r:embed="rId5"/>
          <a:stretch>
            <a:fillRect/>
          </a:stretch>
        </p:blipFill>
        <p:spPr>
          <a:xfrm>
            <a:off x="304800" y="6238810"/>
            <a:ext cx="1409700" cy="276412"/>
          </a:xfrm>
          <a:prstGeom prst="rect">
            <a:avLst/>
          </a:prstGeom>
        </p:spPr>
      </p:pic>
      <p:sp>
        <p:nvSpPr>
          <p:cNvPr id="10" name="TextBox 9"/>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373339"/>
            <a:ext cx="9028959" cy="944962"/>
          </a:xfrm>
          <a:prstGeom prst="rect">
            <a:avLst/>
          </a:prstGeom>
        </p:spPr>
      </p:pic>
      <p:sp>
        <p:nvSpPr>
          <p:cNvPr id="2" name="Title 1"/>
          <p:cNvSpPr txBox="1">
            <a:spLocks noGrp="1"/>
          </p:cNvSpPr>
          <p:nvPr>
            <p:ph type="title" idx="4294967295"/>
          </p:nvPr>
        </p:nvSpPr>
        <p:spPr/>
        <p:txBody>
          <a:bodyPr wrap="square" lIns="91440" tIns="45720" rIns="91440" bIns="45720">
            <a:noAutofit/>
          </a:bodyPr>
          <a:lstStyle/>
          <a:p>
            <a:pPr lvl="0" hangingPunct="1"/>
            <a:r>
              <a:rPr lang="en-US" dirty="0">
                <a:solidFill>
                  <a:schemeClr val="bg1"/>
                </a:solidFill>
              </a:rPr>
              <a:t>Tables and Graphs Review</a:t>
            </a:r>
          </a:p>
        </p:txBody>
      </p:sp>
      <p:sp>
        <p:nvSpPr>
          <p:cNvPr id="3" name="Text Placeholder 2"/>
          <p:cNvSpPr txBox="1">
            <a:spLocks noGrp="1"/>
          </p:cNvSpPr>
          <p:nvPr>
            <p:ph type="body" idx="4294967295"/>
          </p:nvPr>
        </p:nvSpPr>
        <p:spPr>
          <a:xfrm>
            <a:off x="676656" y="1417320"/>
            <a:ext cx="6766560" cy="3909240"/>
          </a:xfrm>
        </p:spPr>
        <p:txBody>
          <a:bodyPr wrap="square" lIns="91440" tIns="45720" rIns="91440" bIns="45720">
            <a:noAutofit/>
          </a:bodyPr>
          <a:lstStyle/>
          <a:p>
            <a:pPr marL="0" lvl="1" indent="0">
              <a:lnSpc>
                <a:spcPct val="100000"/>
              </a:lnSpc>
              <a:spcBef>
                <a:spcPts val="799"/>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solidFill>
                  <a:srgbClr val="000000"/>
                </a:solidFill>
                <a:latin typeface="Calibri" pitchFamily="34"/>
                <a:ea typeface="Microsoft YaHei" pitchFamily="2"/>
                <a:cs typeface="Mangal" pitchFamily="2"/>
              </a:rPr>
              <a:t>What is an example of a numeric variable?</a:t>
            </a:r>
          </a:p>
          <a:p>
            <a:pPr marL="742680" lvl="1" indent="-285480">
              <a:lnSpc>
                <a:spcPct val="100000"/>
              </a:lnSpc>
              <a:spcBef>
                <a:spcPts val="799"/>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i="1" dirty="0">
                <a:solidFill>
                  <a:srgbClr val="0070C0"/>
                </a:solidFill>
                <a:effectLst>
                  <a:outerShdw dist="17961" dir="2700000">
                    <a:scrgbClr r="0" g="0" b="0"/>
                  </a:outerShdw>
                </a:effectLst>
                <a:latin typeface="Calibri" pitchFamily="34"/>
                <a:ea typeface="Microsoft YaHei" pitchFamily="2"/>
                <a:cs typeface="Mangal" pitchFamily="2"/>
              </a:rPr>
              <a:t>Weight or length</a:t>
            </a:r>
          </a:p>
          <a:p>
            <a:pPr marL="0" lvl="1" indent="0">
              <a:lnSpc>
                <a:spcPct val="100000"/>
              </a:lnSpc>
              <a:spcBef>
                <a:spcPts val="799"/>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solidFill>
                  <a:srgbClr val="000000"/>
                </a:solidFill>
                <a:latin typeface="Calibri" pitchFamily="34"/>
                <a:ea typeface="Microsoft YaHei" pitchFamily="2"/>
                <a:cs typeface="Mangal" pitchFamily="2"/>
              </a:rPr>
              <a:t>What is an example of a categorical variable?</a:t>
            </a:r>
          </a:p>
          <a:p>
            <a:pPr marL="742680" lvl="1" indent="-285480">
              <a:lnSpc>
                <a:spcPct val="100000"/>
              </a:lnSpc>
              <a:spcBef>
                <a:spcPts val="799"/>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i="1" dirty="0">
                <a:solidFill>
                  <a:srgbClr val="0070C0"/>
                </a:solidFill>
                <a:effectLst>
                  <a:outerShdw dist="17961" dir="2700000">
                    <a:scrgbClr r="0" g="0" b="0"/>
                  </a:outerShdw>
                </a:effectLst>
                <a:latin typeface="Calibri" pitchFamily="34"/>
                <a:ea typeface="Microsoft YaHei" pitchFamily="2"/>
                <a:cs typeface="Mangal" pitchFamily="2"/>
              </a:rPr>
              <a:t>Stage of life or gender</a:t>
            </a:r>
          </a:p>
          <a:p>
            <a:pPr marL="0" lvl="1" indent="0">
              <a:lnSpc>
                <a:spcPct val="100000"/>
              </a:lnSpc>
              <a:spcBef>
                <a:spcPts val="799"/>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solidFill>
                  <a:srgbClr val="000000"/>
                </a:solidFill>
                <a:latin typeface="Calibri" pitchFamily="34"/>
                <a:ea typeface="Microsoft YaHei" pitchFamily="2"/>
                <a:cs typeface="Mangal" pitchFamily="2"/>
              </a:rPr>
              <a:t>What is an independent variable?</a:t>
            </a:r>
          </a:p>
          <a:p>
            <a:pPr marL="742680" lvl="1" indent="-285480">
              <a:lnSpc>
                <a:spcPct val="100000"/>
              </a:lnSpc>
              <a:spcBef>
                <a:spcPts val="799"/>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i="1" dirty="0">
                <a:solidFill>
                  <a:srgbClr val="0070C0"/>
                </a:solidFill>
                <a:effectLst>
                  <a:outerShdw dist="17961" dir="2700000">
                    <a:scrgbClr r="0" g="0" b="0"/>
                  </a:outerShdw>
                </a:effectLst>
                <a:latin typeface="Calibri" pitchFamily="34"/>
                <a:ea typeface="Microsoft YaHei" pitchFamily="2"/>
                <a:cs typeface="Mangal" pitchFamily="2"/>
              </a:rPr>
              <a:t>A variable that is not influenced or changed by other variables</a:t>
            </a:r>
            <a:r>
              <a:rPr lang="en-US" i="1" dirty="0">
                <a:solidFill>
                  <a:srgbClr val="0070C0"/>
                </a:solidFill>
                <a:latin typeface="Calibri" pitchFamily="34"/>
                <a:ea typeface="Microsoft YaHei" pitchFamily="2"/>
                <a:cs typeface="Mangal" pitchFamily="2"/>
              </a:rPr>
              <a:t>.</a:t>
            </a:r>
          </a:p>
        </p:txBody>
      </p:sp>
      <p:pic>
        <p:nvPicPr>
          <p:cNvPr id="8" name="Picture 7"/>
          <p:cNvPicPr>
            <a:picLocks noChangeAspect="1"/>
          </p:cNvPicPr>
          <p:nvPr/>
        </p:nvPicPr>
        <p:blipFill>
          <a:blip r:embed="rId4"/>
          <a:stretch>
            <a:fillRect/>
          </a:stretch>
        </p:blipFill>
        <p:spPr>
          <a:xfrm>
            <a:off x="304800" y="6238810"/>
            <a:ext cx="1409700" cy="276412"/>
          </a:xfrm>
          <a:prstGeom prst="rect">
            <a:avLst/>
          </a:prstGeom>
        </p:spPr>
      </p:pic>
      <p:sp>
        <p:nvSpPr>
          <p:cNvPr id="9" name="TextBox 8"/>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502920"/>
            <a:ext cx="8229600" cy="1143000"/>
          </a:xfrm>
        </p:spPr>
        <p:txBody>
          <a:bodyPr wrap="square" lIns="91440" tIns="45720" rIns="91440" bIns="45720">
            <a:noAutofit/>
          </a:bodyPr>
          <a:lstStyle/>
          <a:p>
            <a:pPr lvl="0" hangingPunct="1"/>
            <a:r>
              <a:rPr lang="en-US" sz="4000">
                <a:solidFill>
                  <a:srgbClr val="FFFFFF"/>
                </a:solidFill>
              </a:rPr>
              <a:t>Tables and Graphs Review</a:t>
            </a:r>
          </a:p>
        </p:txBody>
      </p:sp>
      <p:sp>
        <p:nvSpPr>
          <p:cNvPr id="3" name="Text Placeholder 2"/>
          <p:cNvSpPr txBox="1">
            <a:spLocks noGrp="1"/>
          </p:cNvSpPr>
          <p:nvPr>
            <p:ph type="body" idx="4294967295"/>
          </p:nvPr>
        </p:nvSpPr>
        <p:spPr>
          <a:xfrm>
            <a:off x="548640" y="1554479"/>
            <a:ext cx="8229600" cy="3566160"/>
          </a:xfrm>
        </p:spPr>
        <p:txBody>
          <a:bodyPr wrap="square" lIns="91440" tIns="45720" rIns="91440" bIns="45720">
            <a:noAutofit/>
          </a:bodyPr>
          <a:lstStyle/>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2600" dirty="0">
                <a:solidFill>
                  <a:srgbClr val="000000"/>
                </a:solidFill>
                <a:latin typeface="Calibri" pitchFamily="34"/>
                <a:ea typeface="Microsoft YaHei" pitchFamily="2"/>
                <a:cs typeface="Mangal" pitchFamily="2"/>
              </a:rPr>
              <a:t>What is a dependent variable?</a:t>
            </a:r>
          </a:p>
          <a:p>
            <a:pPr marL="742680" lvl="1" indent="-285480">
              <a:lnSpc>
                <a:spcPct val="100000"/>
              </a:lnSpc>
              <a:spcBef>
                <a:spcPts val="697"/>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sz="2600" i="1" dirty="0">
                <a:solidFill>
                  <a:srgbClr val="FFFFFF"/>
                </a:solidFill>
                <a:latin typeface="Calibri" pitchFamily="34"/>
                <a:ea typeface="Microsoft YaHei" pitchFamily="2"/>
                <a:cs typeface="Mangal" pitchFamily="2"/>
              </a:rPr>
              <a:t>A </a:t>
            </a:r>
            <a:r>
              <a:rPr lang="en-US" sz="2600" i="1" dirty="0">
                <a:solidFill>
                  <a:srgbClr val="FFFFFF"/>
                </a:solidFill>
                <a:effectLst>
                  <a:outerShdw dist="17961" dir="2700000">
                    <a:scrgbClr r="0" g="0" b="0"/>
                  </a:outerShdw>
                </a:effectLst>
                <a:latin typeface="Calibri" pitchFamily="34"/>
                <a:ea typeface="Microsoft YaHei" pitchFamily="2"/>
                <a:cs typeface="Mangal" pitchFamily="2"/>
              </a:rPr>
              <a:t>variable</a:t>
            </a:r>
            <a:r>
              <a:rPr lang="en-US" sz="2600" i="1" dirty="0">
                <a:solidFill>
                  <a:srgbClr val="0000FF"/>
                </a:solidFill>
                <a:latin typeface="Calibri" pitchFamily="34"/>
                <a:ea typeface="Microsoft YaHei" pitchFamily="2"/>
                <a:cs typeface="Mangal" pitchFamily="2"/>
              </a:rPr>
              <a:t> </a:t>
            </a:r>
            <a:r>
              <a:rPr lang="en-US" sz="2600" i="1" dirty="0">
                <a:solidFill>
                  <a:srgbClr val="FFFFFF"/>
                </a:solidFill>
                <a:latin typeface="Calibri" pitchFamily="34"/>
                <a:ea typeface="Microsoft YaHei" pitchFamily="2"/>
                <a:cs typeface="Mangal" pitchFamily="2"/>
              </a:rPr>
              <a:t>that is influenced and changed by other</a:t>
            </a:r>
            <a:r>
              <a:rPr lang="en-US" sz="2600" dirty="0">
                <a:solidFill>
                  <a:srgbClr val="FFFFFF"/>
                </a:solidFill>
                <a:latin typeface="Calibri" pitchFamily="34"/>
                <a:ea typeface="Microsoft YaHei" pitchFamily="2"/>
                <a:cs typeface="Mangal" pitchFamily="2"/>
              </a:rPr>
              <a:t> </a:t>
            </a:r>
            <a:r>
              <a:rPr lang="en-US" sz="2600" i="1" dirty="0">
                <a:solidFill>
                  <a:srgbClr val="FFFFFF"/>
                </a:solidFill>
                <a:latin typeface="Calibri" pitchFamily="34"/>
                <a:ea typeface="Microsoft YaHei" pitchFamily="2"/>
                <a:cs typeface="Mangal" pitchFamily="2"/>
              </a:rPr>
              <a:t>variables</a:t>
            </a:r>
            <a:r>
              <a:rPr lang="en-US" sz="2600" i="1" dirty="0">
                <a:solidFill>
                  <a:srgbClr val="0000CC"/>
                </a:solidFill>
                <a:latin typeface="Calibri" pitchFamily="34"/>
                <a:ea typeface="Microsoft YaHei" pitchFamily="2"/>
                <a:cs typeface="Mangal" pitchFamily="2"/>
              </a:rPr>
              <a:t>.</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2600" dirty="0">
                <a:solidFill>
                  <a:srgbClr val="000000"/>
                </a:solidFill>
                <a:latin typeface="Calibri" pitchFamily="34"/>
                <a:ea typeface="Microsoft YaHei" pitchFamily="2"/>
                <a:cs typeface="Mangal" pitchFamily="2"/>
              </a:rPr>
              <a:t>Which variable typically goes on the x-axis?</a:t>
            </a:r>
          </a:p>
          <a:p>
            <a:pPr marL="742680" lvl="1" indent="-285480">
              <a:lnSpc>
                <a:spcPct val="100000"/>
              </a:lnSpc>
              <a:spcBef>
                <a:spcPts val="697"/>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sz="2600" i="1" dirty="0">
                <a:solidFill>
                  <a:srgbClr val="FFFFFF"/>
                </a:solidFill>
                <a:latin typeface="Calibri" pitchFamily="34"/>
                <a:ea typeface="Microsoft YaHei" pitchFamily="2"/>
                <a:cs typeface="Mangal" pitchFamily="2"/>
              </a:rPr>
              <a:t>I</a:t>
            </a:r>
            <a:r>
              <a:rPr lang="en-US" sz="2600" i="1" dirty="0">
                <a:solidFill>
                  <a:srgbClr val="FFFFFF"/>
                </a:solidFill>
                <a:effectLst>
                  <a:outerShdw dist="17961" dir="2700000">
                    <a:scrgbClr r="0" g="0" b="0"/>
                  </a:outerShdw>
                </a:effectLst>
                <a:latin typeface="Calibri" pitchFamily="34"/>
                <a:ea typeface="Microsoft YaHei" pitchFamily="2"/>
                <a:cs typeface="Mangal" pitchFamily="2"/>
              </a:rPr>
              <a:t>ndependent variable</a:t>
            </a:r>
            <a:r>
              <a:rPr lang="en-US" sz="2600" i="1" dirty="0">
                <a:solidFill>
                  <a:srgbClr val="0000CC"/>
                </a:solidFill>
                <a:effectLst>
                  <a:outerShdw dist="17961" dir="2700000">
                    <a:scrgbClr r="0" g="0" b="0"/>
                  </a:outerShdw>
                </a:effectLst>
                <a:latin typeface="Calibri" pitchFamily="34"/>
                <a:ea typeface="Microsoft YaHei" pitchFamily="2"/>
                <a:cs typeface="Mangal" pitchFamily="2"/>
              </a:rPr>
              <a:t>.</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2600" dirty="0">
                <a:solidFill>
                  <a:srgbClr val="000000"/>
                </a:solidFill>
                <a:latin typeface="Calibri" pitchFamily="34"/>
                <a:ea typeface="Microsoft YaHei" pitchFamily="2"/>
                <a:cs typeface="Mangal" pitchFamily="2"/>
              </a:rPr>
              <a:t>Which variable typically goes on the y-axis?</a:t>
            </a:r>
          </a:p>
          <a:p>
            <a:pPr marL="742680" lvl="1" indent="-285480">
              <a:lnSpc>
                <a:spcPct val="100000"/>
              </a:lnSpc>
              <a:spcBef>
                <a:spcPts val="697"/>
              </a:spcBef>
              <a:buNone/>
              <a:tabLst>
                <a:tab pos="1314000" algn="l"/>
                <a:tab pos="2228399" algn="l"/>
                <a:tab pos="3142799" algn="l"/>
                <a:tab pos="4057199" algn="l"/>
                <a:tab pos="4971599" algn="l"/>
                <a:tab pos="5886000" algn="l"/>
                <a:tab pos="6800400" algn="l"/>
                <a:tab pos="7714800" algn="l"/>
                <a:tab pos="8629200" algn="l"/>
                <a:tab pos="9543600" algn="l"/>
                <a:tab pos="10458000" algn="l"/>
              </a:tabLst>
            </a:pPr>
            <a:r>
              <a:rPr lang="en-US" sz="2600" dirty="0">
                <a:solidFill>
                  <a:srgbClr val="FFFFFF"/>
                </a:solidFill>
                <a:effectLst>
                  <a:outerShdw dist="17961" dir="2700000">
                    <a:scrgbClr r="0" g="0" b="0"/>
                  </a:outerShdw>
                </a:effectLst>
                <a:latin typeface="Calibri" pitchFamily="34"/>
                <a:ea typeface="Microsoft YaHei" pitchFamily="2"/>
                <a:cs typeface="Mangal" pitchFamily="2"/>
              </a:rPr>
              <a:t>D</a:t>
            </a:r>
            <a:r>
              <a:rPr lang="en-US" sz="2600" i="1" dirty="0">
                <a:solidFill>
                  <a:srgbClr val="FFFFFF"/>
                </a:solidFill>
                <a:effectLst>
                  <a:outerShdw dist="17961" dir="2700000">
                    <a:scrgbClr r="0" g="0" b="0"/>
                  </a:outerShdw>
                </a:effectLst>
                <a:latin typeface="Calibri" pitchFamily="34"/>
                <a:ea typeface="Microsoft YaHei" pitchFamily="2"/>
                <a:cs typeface="Mangal" pitchFamily="2"/>
              </a:rPr>
              <a:t>ependent variabl</a:t>
            </a:r>
            <a:r>
              <a:rPr lang="en-US" sz="2600" i="1" dirty="0">
                <a:solidFill>
                  <a:srgbClr val="FFFFFF"/>
                </a:solidFill>
                <a:latin typeface="Calibri" pitchFamily="34"/>
                <a:ea typeface="Microsoft YaHei" pitchFamily="2"/>
                <a:cs typeface="Mangal" pitchFamily="2"/>
              </a:rPr>
              <a:t>e</a:t>
            </a:r>
            <a:r>
              <a:rPr lang="en-US" i="1" dirty="0">
                <a:solidFill>
                  <a:srgbClr val="0000CC"/>
                </a:solidFill>
                <a:latin typeface="Calibri" pitchFamily="34"/>
                <a:ea typeface="Microsoft YaHei" pitchFamily="2"/>
                <a:cs typeface="Mangal" pitchFamily="2"/>
              </a:rPr>
              <a:t>.</a:t>
            </a:r>
          </a:p>
        </p:txBody>
      </p:sp>
      <p:pic>
        <p:nvPicPr>
          <p:cNvPr id="7" name="Picture 6"/>
          <p:cNvPicPr>
            <a:picLocks noChangeAspect="1"/>
          </p:cNvPicPr>
          <p:nvPr/>
        </p:nvPicPr>
        <p:blipFill>
          <a:blip r:embed="rId3"/>
          <a:stretch>
            <a:fillRect/>
          </a:stretch>
        </p:blipFill>
        <p:spPr>
          <a:xfrm>
            <a:off x="0" y="129458"/>
            <a:ext cx="9028959" cy="944962"/>
          </a:xfrm>
          <a:prstGeom prst="rect">
            <a:avLst/>
          </a:prstGeom>
        </p:spPr>
      </p:pic>
      <p:sp>
        <p:nvSpPr>
          <p:cNvPr id="8" name="Rectangle 7"/>
          <p:cNvSpPr/>
          <p:nvPr/>
        </p:nvSpPr>
        <p:spPr>
          <a:xfrm>
            <a:off x="1627632" y="217218"/>
            <a:ext cx="6858000" cy="769441"/>
          </a:xfrm>
          <a:prstGeom prst="rect">
            <a:avLst/>
          </a:prstGeom>
        </p:spPr>
        <p:txBody>
          <a:bodyPr wrap="square">
            <a:spAutoFit/>
          </a:bodyPr>
          <a:lstStyle/>
          <a:p>
            <a:r>
              <a:rPr kumimoji="0" lang="en-US" sz="4400" b="0" i="0" u="none" strike="noStrike" kern="0" cap="none" spc="0" normalizeH="0" baseline="0" noProof="0" dirty="0" smtClean="0">
                <a:ln>
                  <a:noFill/>
                </a:ln>
                <a:solidFill>
                  <a:prstClr val="white"/>
                </a:solidFill>
                <a:effectLst/>
                <a:uLnTx/>
                <a:uFillTx/>
                <a:latin typeface="Calibri" pitchFamily="34"/>
                <a:ea typeface="Microsoft YaHei" pitchFamily="2"/>
                <a:cs typeface="Mangal" pitchFamily="2"/>
              </a:rPr>
              <a:t>Tables and Graphs Review</a:t>
            </a:r>
            <a:endParaRPr lang="en-US" dirty="0"/>
          </a:p>
        </p:txBody>
      </p:sp>
      <p:pic>
        <p:nvPicPr>
          <p:cNvPr id="9" name="Picture 8"/>
          <p:cNvPicPr>
            <a:picLocks noChangeAspect="1"/>
          </p:cNvPicPr>
          <p:nvPr/>
        </p:nvPicPr>
        <p:blipFill>
          <a:blip r:embed="rId4"/>
          <a:stretch>
            <a:fillRect/>
          </a:stretch>
        </p:blipFill>
        <p:spPr>
          <a:xfrm>
            <a:off x="304800" y="6238810"/>
            <a:ext cx="1409700" cy="276412"/>
          </a:xfrm>
          <a:prstGeom prst="rect">
            <a:avLst/>
          </a:prstGeom>
        </p:spPr>
      </p:pic>
      <p:sp>
        <p:nvSpPr>
          <p:cNvPr id="10" name="TextBox 9"/>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Questions?">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304759"/>
            <a:ext cx="9028959" cy="944962"/>
          </a:xfrm>
          <a:prstGeom prst="rect">
            <a:avLst/>
          </a:prstGeom>
        </p:spPr>
      </p:pic>
      <p:pic>
        <p:nvPicPr>
          <p:cNvPr id="6" name="Picture 5" descr="http://www.marinelink.com/images/maritime/03032013_OCEARCH_JacksonvilleFL_0137LoRes-12977.jpg">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b="6800"/>
          <a:stretch>
            <a:fillRect/>
          </a:stretch>
        </p:blipFill>
        <p:spPr>
          <a:xfrm>
            <a:off x="1076400" y="1447919"/>
            <a:ext cx="6991199" cy="4343400"/>
          </a:xfrm>
          <a:prstGeom prst="rect">
            <a:avLst/>
          </a:prstGeom>
          <a:noFill/>
          <a:ln>
            <a:noFill/>
          </a:ln>
        </p:spPr>
      </p:pic>
      <p:sp>
        <p:nvSpPr>
          <p:cNvPr id="9" name="TextBox 8"/>
          <p:cNvSpPr txBox="1"/>
          <p:nvPr/>
        </p:nvSpPr>
        <p:spPr>
          <a:xfrm>
            <a:off x="3438144" y="454074"/>
            <a:ext cx="2615184" cy="646331"/>
          </a:xfrm>
          <a:prstGeom prst="rect">
            <a:avLst/>
          </a:prstGeom>
          <a:noFill/>
        </p:spPr>
        <p:txBody>
          <a:bodyPr wrap="square" rtlCol="0">
            <a:spAutoFit/>
          </a:bodyPr>
          <a:lstStyle/>
          <a:p>
            <a:r>
              <a:rPr lang="en-US" sz="3600" dirty="0" smtClean="0">
                <a:solidFill>
                  <a:schemeClr val="bg1"/>
                </a:solidFill>
              </a:rPr>
              <a:t>Questions?</a:t>
            </a:r>
            <a:endParaRPr lang="en-US" sz="3600" dirty="0">
              <a:solidFill>
                <a:schemeClr val="bg1"/>
              </a:solidFill>
            </a:endParaRPr>
          </a:p>
        </p:txBody>
      </p:sp>
      <p:pic>
        <p:nvPicPr>
          <p:cNvPr id="10" name="Picture 9"/>
          <p:cNvPicPr>
            <a:picLocks noChangeAspect="1"/>
          </p:cNvPicPr>
          <p:nvPr/>
        </p:nvPicPr>
        <p:blipFill>
          <a:blip r:embed="rId5"/>
          <a:stretch>
            <a:fillRect/>
          </a:stretch>
        </p:blipFill>
        <p:spPr>
          <a:xfrm>
            <a:off x="304800" y="6238810"/>
            <a:ext cx="1409700" cy="276412"/>
          </a:xfrm>
          <a:prstGeom prst="rect">
            <a:avLst/>
          </a:prstGeom>
        </p:spPr>
      </p:pic>
      <p:sp>
        <p:nvSpPr>
          <p:cNvPr id="11" name="TextBox 10"/>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Data">
    <p:spTree>
      <p:nvGrpSpPr>
        <p:cNvPr id="1" name=""/>
        <p:cNvGrpSpPr/>
        <p:nvPr/>
      </p:nvGrpSpPr>
      <p:grpSpPr>
        <a:xfrm>
          <a:off x="0" y="0"/>
          <a:ext cx="0" cy="0"/>
          <a:chOff x="0" y="0"/>
          <a:chExt cx="0" cy="0"/>
        </a:xfrm>
      </p:grpSpPr>
      <p:sp>
        <p:nvSpPr>
          <p:cNvPr id="7" name="Rectangle 6"/>
          <p:cNvSpPr/>
          <p:nvPr/>
        </p:nvSpPr>
        <p:spPr>
          <a:xfrm>
            <a:off x="211137" y="423333"/>
            <a:ext cx="8932863" cy="846667"/>
          </a:xfrm>
          <a:prstGeom prst="rect">
            <a:avLst/>
          </a:prstGeom>
          <a:solidFill>
            <a:srgbClr val="008B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txBox="1">
            <a:spLocks noGrp="1"/>
          </p:cNvSpPr>
          <p:nvPr>
            <p:ph type="title" idx="4294967295"/>
          </p:nvPr>
        </p:nvSpPr>
        <p:spPr>
          <a:xfrm>
            <a:off x="457200" y="582120"/>
            <a:ext cx="7955280" cy="687880"/>
          </a:xfrm>
        </p:spPr>
        <p:txBody>
          <a:bodyPr wrap="square" lIns="91440" tIns="45720" rIns="91440" bIns="45720">
            <a:noAutofit/>
          </a:bodyPr>
          <a:lstStyle/>
          <a:p>
            <a:pPr lvl="0" hangingPunct="1"/>
            <a:r>
              <a:rPr lang="en-US" sz="6000" dirty="0">
                <a:solidFill>
                  <a:srgbClr val="FFFFFF"/>
                </a:solidFill>
                <a:effectLst>
                  <a:outerShdw dist="17961" dir="2700000">
                    <a:scrgbClr r="0" g="0" b="0"/>
                  </a:outerShdw>
                </a:effectLst>
              </a:rPr>
              <a:t>Data</a:t>
            </a:r>
          </a:p>
        </p:txBody>
      </p:sp>
      <p:sp>
        <p:nvSpPr>
          <p:cNvPr id="3" name="Text Placeholder 2"/>
          <p:cNvSpPr txBox="1">
            <a:spLocks noGrp="1"/>
          </p:cNvSpPr>
          <p:nvPr>
            <p:ph type="body" idx="4294967295"/>
          </p:nvPr>
        </p:nvSpPr>
        <p:spPr>
          <a:xfrm>
            <a:off x="457200" y="1554479"/>
            <a:ext cx="8229600" cy="4114800"/>
          </a:xfrm>
          <a:solidFill>
            <a:srgbClr val="FFFFFF"/>
          </a:solidFill>
        </p:spPr>
        <p:txBody>
          <a:bodyPr wrap="square" lIns="91440" tIns="45720" rIns="91440" bIns="45720">
            <a:noAutofit/>
          </a:bodyPr>
          <a:lstStyle/>
          <a:p>
            <a:pPr lvl="0" hangingPunct="1">
              <a:buClr>
                <a:srgbClr val="000000"/>
              </a:buClr>
              <a:buSzPct val="100000"/>
              <a:buFont typeface="Arial" pitchFamily="34"/>
              <a:buChar char="•"/>
            </a:pPr>
            <a:r>
              <a:rPr lang="en-US" sz="2800" u="sng"/>
              <a:t>Data</a:t>
            </a:r>
            <a:r>
              <a:rPr lang="en-US" sz="2800"/>
              <a:t> is a collection of information and is the most important part of a table or graph.</a:t>
            </a:r>
          </a:p>
          <a:p>
            <a:pPr lvl="0" hangingPunct="1">
              <a:buClr>
                <a:srgbClr val="000000"/>
              </a:buClr>
              <a:buSzPct val="100000"/>
              <a:buFont typeface="Arial" pitchFamily="34"/>
              <a:buChar char="•"/>
            </a:pPr>
            <a:r>
              <a:rPr lang="en-US" sz="2800"/>
              <a:t>There are two different types of data.</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3200" u="sng">
                <a:solidFill>
                  <a:srgbClr val="000000"/>
                </a:solidFill>
                <a:latin typeface="Calibri" pitchFamily="34"/>
                <a:ea typeface="Microsoft YaHei" pitchFamily="2"/>
                <a:cs typeface="Mangal" pitchFamily="2"/>
              </a:rPr>
              <a:t>Categorical data</a:t>
            </a:r>
            <a:r>
              <a:rPr lang="en-US" sz="3200">
                <a:solidFill>
                  <a:srgbClr val="000000"/>
                </a:solidFill>
                <a:latin typeface="Calibri" pitchFamily="34"/>
                <a:ea typeface="Microsoft YaHei" pitchFamily="2"/>
                <a:cs typeface="Mangal" pitchFamily="2"/>
              </a:rPr>
              <a:t> are data that can be grouped into categories.  For example, gender and eye color.</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sz="3200" u="sng">
                <a:solidFill>
                  <a:srgbClr val="000000"/>
                </a:solidFill>
                <a:latin typeface="Calibri" pitchFamily="34"/>
                <a:ea typeface="Microsoft YaHei" pitchFamily="2"/>
                <a:cs typeface="Mangal" pitchFamily="2"/>
              </a:rPr>
              <a:t>Numerical data</a:t>
            </a:r>
            <a:r>
              <a:rPr lang="en-US" sz="3200">
                <a:solidFill>
                  <a:srgbClr val="000000"/>
                </a:solidFill>
                <a:latin typeface="Calibri" pitchFamily="34"/>
                <a:ea typeface="Microsoft YaHei" pitchFamily="2"/>
                <a:cs typeface="Mangal" pitchFamily="2"/>
              </a:rPr>
              <a:t> are data that can be measured.  For example, weight and height.</a:t>
            </a:r>
          </a:p>
        </p:txBody>
      </p:sp>
      <p:pic>
        <p:nvPicPr>
          <p:cNvPr id="8" name="Picture 7"/>
          <p:cNvPicPr>
            <a:picLocks noChangeAspect="1"/>
          </p:cNvPicPr>
          <p:nvPr/>
        </p:nvPicPr>
        <p:blipFill>
          <a:blip r:embed="rId3"/>
          <a:stretch>
            <a:fillRect/>
          </a:stretch>
        </p:blipFill>
        <p:spPr>
          <a:xfrm>
            <a:off x="304800" y="6238810"/>
            <a:ext cx="1409700" cy="276412"/>
          </a:xfrm>
          <a:prstGeom prst="rect">
            <a:avLst/>
          </a:prstGeom>
        </p:spPr>
      </p:pic>
      <p:sp>
        <p:nvSpPr>
          <p:cNvPr id="9" name="TextBox 8"/>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Tables">
    <p:spTree>
      <p:nvGrpSpPr>
        <p:cNvPr id="1" name=""/>
        <p:cNvGrpSpPr/>
        <p:nvPr/>
      </p:nvGrpSpPr>
      <p:grpSpPr>
        <a:xfrm>
          <a:off x="0" y="0"/>
          <a:ext cx="0" cy="0"/>
          <a:chOff x="0" y="0"/>
          <a:chExt cx="0" cy="0"/>
        </a:xfrm>
      </p:grpSpPr>
      <p:sp>
        <p:nvSpPr>
          <p:cNvPr id="8" name="Rectangle 7"/>
          <p:cNvSpPr/>
          <p:nvPr/>
        </p:nvSpPr>
        <p:spPr>
          <a:xfrm>
            <a:off x="211137" y="423333"/>
            <a:ext cx="8932863" cy="846667"/>
          </a:xfrm>
          <a:prstGeom prst="rect">
            <a:avLst/>
          </a:prstGeom>
          <a:solidFill>
            <a:srgbClr val="008B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txBox="1">
            <a:spLocks noGrp="1"/>
          </p:cNvSpPr>
          <p:nvPr>
            <p:ph type="title" idx="4294967295"/>
          </p:nvPr>
        </p:nvSpPr>
        <p:spPr>
          <a:xfrm>
            <a:off x="1920239" y="548640"/>
            <a:ext cx="5212080" cy="822960"/>
          </a:xfrm>
          <a:noFill/>
        </p:spPr>
        <p:txBody>
          <a:bodyPr/>
          <a:lstStyle/>
          <a:p>
            <a:pPr lvl="0"/>
            <a:r>
              <a:rPr lang="en-US" dirty="0">
                <a:solidFill>
                  <a:schemeClr val="bg1"/>
                </a:solidFill>
              </a:rPr>
              <a:t>Tables</a:t>
            </a:r>
          </a:p>
        </p:txBody>
      </p:sp>
      <p:sp>
        <p:nvSpPr>
          <p:cNvPr id="3" name="Text Placeholder 2"/>
          <p:cNvSpPr txBox="1">
            <a:spLocks noGrp="1"/>
          </p:cNvSpPr>
          <p:nvPr>
            <p:ph type="body" idx="4294967295"/>
          </p:nvPr>
        </p:nvSpPr>
        <p:spPr>
          <a:xfrm>
            <a:off x="182880" y="1463039"/>
            <a:ext cx="4290120" cy="4572000"/>
          </a:xfrm>
          <a:solidFill>
            <a:srgbClr val="FFFFFF"/>
          </a:solidFill>
        </p:spPr>
        <p:txBody>
          <a:bodyPr wrap="square" lIns="91440" tIns="45720" rIns="91440" bIns="45720">
            <a:noAutofit/>
          </a:bodyPr>
          <a:lstStyle/>
          <a:p>
            <a:pPr lvl="0" hangingPunct="1">
              <a:buClr>
                <a:srgbClr val="000000"/>
              </a:buClr>
              <a:buSzPct val="100000"/>
              <a:buFont typeface="Arial" pitchFamily="34"/>
              <a:buChar char="•"/>
            </a:pPr>
            <a:r>
              <a:rPr lang="en-US" sz="2600" dirty="0">
                <a:solidFill>
                  <a:schemeClr val="tx1"/>
                </a:solidFill>
              </a:rPr>
              <a:t>Tables are used to represent data.</a:t>
            </a:r>
          </a:p>
          <a:p>
            <a:pPr lvl="0" hangingPunct="1">
              <a:buClr>
                <a:srgbClr val="000000"/>
              </a:buClr>
              <a:buSzPct val="100000"/>
              <a:buFont typeface="Arial" pitchFamily="34"/>
              <a:buChar char="•"/>
            </a:pPr>
            <a:r>
              <a:rPr lang="en-US" sz="2600" dirty="0">
                <a:solidFill>
                  <a:schemeClr val="tx1"/>
                </a:solidFill>
              </a:rPr>
              <a:t>Tables make data more organized and easier to interpret than a long list of information.  </a:t>
            </a:r>
          </a:p>
          <a:p>
            <a:pPr lvl="0" hangingPunct="1">
              <a:buClr>
                <a:srgbClr val="000000"/>
              </a:buClr>
              <a:buSzPct val="100000"/>
              <a:buFont typeface="Arial" pitchFamily="34"/>
              <a:buChar char="•"/>
            </a:pPr>
            <a:r>
              <a:rPr lang="en-US" sz="2600" dirty="0">
                <a:solidFill>
                  <a:schemeClr val="tx1"/>
                </a:solidFill>
              </a:rPr>
              <a:t>The information itself is very important, but without organization it can be hard to understand!</a:t>
            </a:r>
          </a:p>
        </p:txBody>
      </p:sp>
      <p:pic>
        <p:nvPicPr>
          <p:cNvPr id="7" name="Picture 6">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4663440" y="1463039"/>
            <a:ext cx="4297680" cy="4572000"/>
          </a:xfrm>
          <a:prstGeom prst="rect">
            <a:avLst/>
          </a:prstGeom>
          <a:noFill/>
          <a:ln>
            <a:noFill/>
          </a:ln>
        </p:spPr>
      </p:pic>
      <p:pic>
        <p:nvPicPr>
          <p:cNvPr id="9" name="Picture 8"/>
          <p:cNvPicPr>
            <a:picLocks noChangeAspect="1"/>
          </p:cNvPicPr>
          <p:nvPr/>
        </p:nvPicPr>
        <p:blipFill>
          <a:blip r:embed="rId4"/>
          <a:stretch>
            <a:fillRect/>
          </a:stretch>
        </p:blipFill>
        <p:spPr>
          <a:xfrm>
            <a:off x="304800" y="6238810"/>
            <a:ext cx="1409700" cy="276412"/>
          </a:xfrm>
          <a:prstGeom prst="rect">
            <a:avLst/>
          </a:prstGeom>
        </p:spPr>
      </p:pic>
      <p:sp>
        <p:nvSpPr>
          <p:cNvPr id="10" name="TextBox 9"/>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8" name="Rectangle 7"/>
          <p:cNvSpPr/>
          <p:nvPr/>
        </p:nvSpPr>
        <p:spPr>
          <a:xfrm>
            <a:off x="201168" y="310869"/>
            <a:ext cx="8942832" cy="960507"/>
          </a:xfrm>
          <a:prstGeom prst="rect">
            <a:avLst/>
          </a:prstGeom>
          <a:solidFill>
            <a:srgbClr val="008B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txBox="1">
            <a:spLocks noGrp="1"/>
          </p:cNvSpPr>
          <p:nvPr>
            <p:ph type="title" idx="4294967295"/>
          </p:nvPr>
        </p:nvSpPr>
        <p:spPr>
          <a:xfrm>
            <a:off x="475920" y="469801"/>
            <a:ext cx="8229600" cy="914039"/>
          </a:xfrm>
        </p:spPr>
        <p:txBody>
          <a:bodyPr wrap="square" lIns="91440" tIns="45720" rIns="91440" bIns="45720">
            <a:noAutofit/>
          </a:bodyPr>
          <a:lstStyle/>
          <a:p>
            <a:pPr lvl="0" hangingPunct="1"/>
            <a:r>
              <a:rPr lang="en-US" sz="4800" dirty="0">
                <a:solidFill>
                  <a:schemeClr val="bg1"/>
                </a:solidFill>
              </a:rPr>
              <a:t>Tables</a:t>
            </a:r>
          </a:p>
        </p:txBody>
      </p:sp>
      <p:sp>
        <p:nvSpPr>
          <p:cNvPr id="3" name="Text Placeholder 2"/>
          <p:cNvSpPr txBox="1">
            <a:spLocks noGrp="1"/>
          </p:cNvSpPr>
          <p:nvPr>
            <p:ph type="body" idx="4294967295"/>
          </p:nvPr>
        </p:nvSpPr>
        <p:spPr>
          <a:xfrm>
            <a:off x="488520" y="1383840"/>
            <a:ext cx="8217000" cy="4635720"/>
          </a:xfrm>
        </p:spPr>
        <p:txBody>
          <a:bodyPr wrap="square" lIns="91440" tIns="45720" rIns="91440" bIns="45720">
            <a:noAutofit/>
          </a:bodyPr>
          <a:lstStyle/>
          <a:p>
            <a:pPr lvl="0" algn="ctr" hangingPunct="1">
              <a:spcBef>
                <a:spcPts val="598"/>
              </a:spcBef>
            </a:pPr>
            <a:r>
              <a:rPr lang="en-US" sz="2400" b="1"/>
              <a:t>Below are two ways of listing data.  Both options represent the exact same data.  Which do you think is easier to read?</a:t>
            </a:r>
          </a:p>
          <a:p>
            <a:pPr lvl="0" hangingPunct="1">
              <a:spcBef>
                <a:spcPts val="598"/>
              </a:spcBef>
            </a:pPr>
            <a:r>
              <a:rPr lang="en-US" sz="2400" b="1"/>
              <a:t>Option A:</a:t>
            </a:r>
            <a:r>
              <a:rPr lang="en-US" sz="2200" b="1"/>
              <a:t> </a:t>
            </a:r>
            <a:r>
              <a:rPr lang="en-US" sz="2200"/>
              <a:t>During Expedition Gulf of Mexico there were 7 sharks tagged. 2 Sandbar Sharks, 2 Tiger Sharks, 2 Scalloped Hammerhead Sharks, and 1 Bull Shark</a:t>
            </a:r>
          </a:p>
          <a:p>
            <a:pPr lvl="0" hangingPunct="1">
              <a:spcBef>
                <a:spcPts val="598"/>
              </a:spcBef>
            </a:pPr>
            <a:r>
              <a:rPr lang="en-US" sz="2400" b="1"/>
              <a:t>Option B:</a:t>
            </a:r>
          </a:p>
        </p:txBody>
      </p:sp>
      <p:graphicFrame>
        <p:nvGraphicFramePr>
          <p:cNvPr id="4" name="Table 3"/>
          <p:cNvGraphicFramePr>
            <a:graphicFrameLocks noGrp="1"/>
          </p:cNvGraphicFramePr>
          <p:nvPr/>
        </p:nvGraphicFramePr>
        <p:xfrm>
          <a:off x="1019519" y="3863159"/>
          <a:ext cx="7175519" cy="1372680"/>
        </p:xfrm>
        <a:graphic>
          <a:graphicData uri="http://schemas.openxmlformats.org/drawingml/2006/table">
            <a:tbl>
              <a:tblPr/>
              <a:tblGrid>
                <a:gridCol w="1481039">
                  <a:extLst>
                    <a:ext uri="{9D8B030D-6E8A-4147-A177-3AD203B41FA5}">
                      <a16:colId xmlns:a16="http://schemas.microsoft.com/office/drawing/2014/main" xmlns="" val="2479065253"/>
                    </a:ext>
                  </a:extLst>
                </a:gridCol>
                <a:gridCol w="1142280">
                  <a:extLst>
                    <a:ext uri="{9D8B030D-6E8A-4147-A177-3AD203B41FA5}">
                      <a16:colId xmlns:a16="http://schemas.microsoft.com/office/drawing/2014/main" xmlns="" val="3973144549"/>
                    </a:ext>
                  </a:extLst>
                </a:gridCol>
                <a:gridCol w="967680">
                  <a:extLst>
                    <a:ext uri="{9D8B030D-6E8A-4147-A177-3AD203B41FA5}">
                      <a16:colId xmlns:a16="http://schemas.microsoft.com/office/drawing/2014/main" xmlns="" val="1848346317"/>
                    </a:ext>
                  </a:extLst>
                </a:gridCol>
                <a:gridCol w="1265040">
                  <a:extLst>
                    <a:ext uri="{9D8B030D-6E8A-4147-A177-3AD203B41FA5}">
                      <a16:colId xmlns:a16="http://schemas.microsoft.com/office/drawing/2014/main" xmlns="" val="1809432158"/>
                    </a:ext>
                  </a:extLst>
                </a:gridCol>
                <a:gridCol w="1054080">
                  <a:extLst>
                    <a:ext uri="{9D8B030D-6E8A-4147-A177-3AD203B41FA5}">
                      <a16:colId xmlns:a16="http://schemas.microsoft.com/office/drawing/2014/main" xmlns="" val="3744281191"/>
                    </a:ext>
                  </a:extLst>
                </a:gridCol>
                <a:gridCol w="1265400">
                  <a:extLst>
                    <a:ext uri="{9D8B030D-6E8A-4147-A177-3AD203B41FA5}">
                      <a16:colId xmlns:a16="http://schemas.microsoft.com/office/drawing/2014/main" xmlns="" val="3410958573"/>
                    </a:ext>
                  </a:extLst>
                </a:gridCol>
              </a:tblGrid>
              <a:tr h="658440">
                <a:tc>
                  <a:txBody>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Expedition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Sandbar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Tiger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Smooth</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H.H.</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Bull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Mako</a:t>
                      </a:r>
                    </a:p>
                  </a:txBody>
                  <a:tcPr/>
                </a:tc>
                <a:extLst>
                  <a:ext uri="{0D108BD9-81ED-4DB2-BD59-A6C34878D82A}">
                    <a16:rowId xmlns:a16="http://schemas.microsoft.com/office/drawing/2014/main" xmlns="" val="1055867255"/>
                  </a:ext>
                </a:extLst>
              </a:tr>
              <a:tr h="7142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Gulf of Mexico</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2</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2</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2</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1</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0</a:t>
                      </a:r>
                    </a:p>
                  </a:txBody>
                  <a:tcPr/>
                </a:tc>
                <a:extLst>
                  <a:ext uri="{0D108BD9-81ED-4DB2-BD59-A6C34878D82A}">
                    <a16:rowId xmlns:a16="http://schemas.microsoft.com/office/drawing/2014/main" xmlns="" val="2199032290"/>
                  </a:ext>
                </a:extLst>
              </a:tr>
            </a:tbl>
          </a:graphicData>
        </a:graphic>
      </p:graphicFrame>
      <p:pic>
        <p:nvPicPr>
          <p:cNvPr id="9" name="Picture 8"/>
          <p:cNvPicPr>
            <a:picLocks noChangeAspect="1"/>
          </p:cNvPicPr>
          <p:nvPr/>
        </p:nvPicPr>
        <p:blipFill>
          <a:blip r:embed="rId3"/>
          <a:stretch>
            <a:fillRect/>
          </a:stretch>
        </p:blipFill>
        <p:spPr>
          <a:xfrm>
            <a:off x="304800" y="6238810"/>
            <a:ext cx="1409700" cy="276412"/>
          </a:xfrm>
          <a:prstGeom prst="rect">
            <a:avLst/>
          </a:prstGeom>
        </p:spPr>
      </p:pic>
      <p:sp>
        <p:nvSpPr>
          <p:cNvPr id="10" name="TextBox 9"/>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8" name="Rectangle 7"/>
          <p:cNvSpPr/>
          <p:nvPr/>
        </p:nvSpPr>
        <p:spPr>
          <a:xfrm>
            <a:off x="192129" y="337535"/>
            <a:ext cx="8932863" cy="846667"/>
          </a:xfrm>
          <a:prstGeom prst="rect">
            <a:avLst/>
          </a:prstGeom>
          <a:solidFill>
            <a:srgbClr val="008B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txBox="1">
            <a:spLocks noGrp="1"/>
          </p:cNvSpPr>
          <p:nvPr>
            <p:ph type="title" idx="4294967295"/>
          </p:nvPr>
        </p:nvSpPr>
        <p:spPr>
          <a:xfrm>
            <a:off x="456480" y="380521"/>
            <a:ext cx="8229600" cy="834839"/>
          </a:xfrm>
        </p:spPr>
        <p:txBody>
          <a:bodyPr wrap="square" lIns="91440" tIns="45720" rIns="91440" bIns="45720">
            <a:noAutofit/>
          </a:bodyPr>
          <a:lstStyle/>
          <a:p>
            <a:pPr lvl="0" hangingPunct="1"/>
            <a:r>
              <a:rPr lang="en-US" sz="5400" dirty="0">
                <a:solidFill>
                  <a:schemeClr val="bg1"/>
                </a:solidFill>
              </a:rPr>
              <a:t>Tables</a:t>
            </a:r>
          </a:p>
        </p:txBody>
      </p:sp>
      <p:sp>
        <p:nvSpPr>
          <p:cNvPr id="3" name="Text Placeholder 2"/>
          <p:cNvSpPr txBox="1">
            <a:spLocks noGrp="1"/>
          </p:cNvSpPr>
          <p:nvPr>
            <p:ph type="body" idx="4294967295"/>
          </p:nvPr>
        </p:nvSpPr>
        <p:spPr>
          <a:xfrm>
            <a:off x="457200" y="1314000"/>
            <a:ext cx="8229600" cy="1428840"/>
          </a:xfrm>
        </p:spPr>
        <p:txBody>
          <a:bodyPr wrap="square" lIns="91440" tIns="45720" rIns="91440" bIns="45720">
            <a:noAutofit/>
          </a:bodyPr>
          <a:lstStyle/>
          <a:p>
            <a:pPr lvl="0" hangingPunct="1">
              <a:spcBef>
                <a:spcPts val="499"/>
              </a:spcBef>
              <a:buClr>
                <a:srgbClr val="000000"/>
              </a:buClr>
              <a:buSzPct val="100000"/>
              <a:buFont typeface="Arial" pitchFamily="34"/>
              <a:buChar char="•"/>
            </a:pPr>
            <a:r>
              <a:rPr lang="en-US" sz="2000"/>
              <a:t>OCEARCH, as well as many other scientists, use tables to organize data as it is collected in the field.</a:t>
            </a:r>
          </a:p>
          <a:p>
            <a:pPr lvl="0" hangingPunct="1">
              <a:spcBef>
                <a:spcPts val="499"/>
              </a:spcBef>
              <a:buClr>
                <a:srgbClr val="000000"/>
              </a:buClr>
              <a:buSzPct val="100000"/>
              <a:buFont typeface="Arial" pitchFamily="34"/>
              <a:buChar char="•"/>
            </a:pPr>
            <a:r>
              <a:rPr lang="en-US" sz="2000"/>
              <a:t>A table can easily be converted into a </a:t>
            </a:r>
            <a:r>
              <a:rPr lang="en-US" sz="2000" u="sng"/>
              <a:t>graph</a:t>
            </a:r>
            <a:r>
              <a:rPr lang="en-US" sz="2000"/>
              <a:t>, which is a diagram or picture that visually displays the data.</a:t>
            </a:r>
          </a:p>
        </p:txBody>
      </p:sp>
      <p:pic>
        <p:nvPicPr>
          <p:cNvPr id="7" name="Picture 2" descr="http://i2.cdn.turner.com/cnn/dam/assets/130920100534-ocearch-shark-tagging-capture-story-top.jpg">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r="1919"/>
          <a:stretch>
            <a:fillRect/>
          </a:stretch>
        </p:blipFill>
        <p:spPr>
          <a:xfrm>
            <a:off x="1800360" y="2841480"/>
            <a:ext cx="5541840" cy="3178440"/>
          </a:xfrm>
          <a:prstGeom prst="rect">
            <a:avLst/>
          </a:prstGeom>
          <a:noFill/>
          <a:ln>
            <a:noFill/>
          </a:ln>
        </p:spPr>
      </p:pic>
      <p:pic>
        <p:nvPicPr>
          <p:cNvPr id="9" name="Picture 8"/>
          <p:cNvPicPr>
            <a:picLocks noChangeAspect="1"/>
          </p:cNvPicPr>
          <p:nvPr/>
        </p:nvPicPr>
        <p:blipFill>
          <a:blip r:embed="rId4"/>
          <a:stretch>
            <a:fillRect/>
          </a:stretch>
        </p:blipFill>
        <p:spPr>
          <a:xfrm>
            <a:off x="304800" y="6238810"/>
            <a:ext cx="1409700" cy="276412"/>
          </a:xfrm>
          <a:prstGeom prst="rect">
            <a:avLst/>
          </a:prstGeom>
        </p:spPr>
      </p:pic>
      <p:sp>
        <p:nvSpPr>
          <p:cNvPr id="10" name="TextBox 9"/>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Graphs">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5041" y="259038"/>
            <a:ext cx="8932839" cy="944962"/>
          </a:xfrm>
          <a:prstGeom prst="rect">
            <a:avLst/>
          </a:prstGeom>
        </p:spPr>
      </p:pic>
      <p:sp>
        <p:nvSpPr>
          <p:cNvPr id="2" name="Title 1"/>
          <p:cNvSpPr txBox="1">
            <a:spLocks noGrp="1"/>
          </p:cNvSpPr>
          <p:nvPr>
            <p:ph type="title" idx="4294967295"/>
          </p:nvPr>
        </p:nvSpPr>
        <p:spPr>
          <a:xfrm>
            <a:off x="457200" y="457200"/>
            <a:ext cx="2011680" cy="834839"/>
          </a:xfrm>
        </p:spPr>
        <p:txBody>
          <a:bodyPr wrap="square" lIns="91440" tIns="45720" rIns="91440" bIns="45720">
            <a:noAutofit/>
          </a:bodyPr>
          <a:lstStyle/>
          <a:p>
            <a:pPr lvl="0" hangingPunct="1"/>
            <a:r>
              <a:rPr lang="en-US" sz="4800" dirty="0">
                <a:solidFill>
                  <a:schemeClr val="bg1"/>
                </a:solidFill>
              </a:rPr>
              <a:t>Graphs</a:t>
            </a:r>
          </a:p>
        </p:txBody>
      </p:sp>
      <p:sp>
        <p:nvSpPr>
          <p:cNvPr id="3" name="Text Placeholder 2"/>
          <p:cNvSpPr txBox="1">
            <a:spLocks noGrp="1"/>
          </p:cNvSpPr>
          <p:nvPr>
            <p:ph type="body" idx="4294967295"/>
          </p:nvPr>
        </p:nvSpPr>
        <p:spPr>
          <a:xfrm>
            <a:off x="182880" y="1276200"/>
            <a:ext cx="5029200" cy="4972320"/>
          </a:xfrm>
        </p:spPr>
        <p:txBody>
          <a:bodyPr wrap="square" lIns="91440" tIns="45720" rIns="91440" bIns="45720">
            <a:noAutofit/>
          </a:bodyPr>
          <a:lstStyle/>
          <a:p>
            <a:pPr lvl="0" hangingPunct="1">
              <a:buClr>
                <a:srgbClr val="000000"/>
              </a:buClr>
              <a:buSzPct val="100000"/>
              <a:buFont typeface="Arial" pitchFamily="34"/>
              <a:buChar char="•"/>
            </a:pPr>
            <a:r>
              <a:rPr lang="en-US" sz="2400" dirty="0">
                <a:solidFill>
                  <a:schemeClr val="tx1"/>
                </a:solidFill>
                <a:effectLst>
                  <a:outerShdw dist="17961" dir="2700000">
                    <a:scrgbClr r="0" g="0" b="0"/>
                  </a:outerShdw>
                </a:effectLst>
              </a:rPr>
              <a:t>Graphs are used to display data in a way that can be easily to interpreted.</a:t>
            </a:r>
          </a:p>
          <a:p>
            <a:pPr lvl="0" hangingPunct="1">
              <a:buClr>
                <a:srgbClr val="000000"/>
              </a:buClr>
              <a:buSzPct val="100000"/>
              <a:buFont typeface="Arial" pitchFamily="34"/>
              <a:buChar char="•"/>
            </a:pPr>
            <a:r>
              <a:rPr lang="en-US" sz="2400" dirty="0">
                <a:solidFill>
                  <a:schemeClr val="tx1"/>
                </a:solidFill>
                <a:effectLst>
                  <a:outerShdw dist="17961" dir="2700000">
                    <a:scrgbClr r="0" g="0" b="0"/>
                  </a:outerShdw>
                </a:effectLst>
              </a:rPr>
              <a:t>There are several different types of graphs including, but not limited to:</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effectLst>
                  <a:outerShdw dist="17961" dir="2700000">
                    <a:scrgbClr r="0" g="0" b="0"/>
                  </a:outerShdw>
                </a:effectLst>
                <a:latin typeface="Calibri" pitchFamily="34"/>
                <a:ea typeface="Microsoft YaHei" pitchFamily="2"/>
                <a:cs typeface="Mangal" pitchFamily="2"/>
              </a:rPr>
              <a:t>line plots</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effectLst>
                  <a:outerShdw dist="17961" dir="2700000">
                    <a:scrgbClr r="0" g="0" b="0"/>
                  </a:outerShdw>
                </a:effectLst>
                <a:latin typeface="Calibri" pitchFamily="34"/>
                <a:ea typeface="Microsoft YaHei" pitchFamily="2"/>
                <a:cs typeface="Mangal" pitchFamily="2"/>
              </a:rPr>
              <a:t>bar graphs</a:t>
            </a:r>
          </a:p>
          <a:p>
            <a:pPr marL="0" lvl="1" indent="0">
              <a:lnSpc>
                <a:spcPct val="100000"/>
              </a:lnSpc>
              <a:spcBef>
                <a:spcPts val="697"/>
              </a:spcBef>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effectLst>
                  <a:outerShdw dist="17961" dir="2700000">
                    <a:scrgbClr r="0" g="0" b="0"/>
                  </a:outerShdw>
                </a:effectLst>
                <a:latin typeface="Calibri" pitchFamily="34"/>
                <a:ea typeface="Microsoft YaHei" pitchFamily="2"/>
                <a:cs typeface="Mangal" pitchFamily="2"/>
              </a:rPr>
              <a:t>pictographs</a:t>
            </a:r>
          </a:p>
          <a:p>
            <a:pPr marL="0" lvl="1" indent="0">
              <a:lnSpc>
                <a:spcPct val="100000"/>
              </a:lnSpc>
              <a:spcBef>
                <a:spcPts val="799"/>
              </a:spcBef>
              <a:buClr>
                <a:srgbClr val="000000"/>
              </a:buClr>
              <a:buSzPct val="100000"/>
              <a:buFont typeface="Arial" pitchFamily="34"/>
              <a:tabLst>
                <a:tab pos="571320" algn="l"/>
                <a:tab pos="1485719" algn="l"/>
                <a:tab pos="2400119" algn="l"/>
                <a:tab pos="3314519" algn="l"/>
                <a:tab pos="4228919" algn="l"/>
                <a:tab pos="5143320" algn="l"/>
                <a:tab pos="6057720" algn="l"/>
                <a:tab pos="6972120" algn="l"/>
                <a:tab pos="7886520" algn="l"/>
                <a:tab pos="8800920" algn="l"/>
                <a:tab pos="9715320" algn="l"/>
              </a:tabLst>
            </a:pPr>
            <a:r>
              <a:rPr lang="en-US" dirty="0">
                <a:effectLst>
                  <a:outerShdw dist="17961" dir="2700000">
                    <a:scrgbClr r="0" g="0" b="0"/>
                  </a:outerShdw>
                </a:effectLst>
                <a:latin typeface="Calibri" pitchFamily="34"/>
                <a:ea typeface="Microsoft YaHei" pitchFamily="2"/>
                <a:cs typeface="Mangal" pitchFamily="2"/>
              </a:rPr>
              <a:t>Each type of graph can help to interpret data in different a way.</a:t>
            </a:r>
          </a:p>
        </p:txBody>
      </p:sp>
      <p:pic>
        <p:nvPicPr>
          <p:cNvPr id="7" name="Picture 6">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a:stretch>
            <a:fillRect/>
          </a:stretch>
        </p:blipFill>
        <p:spPr>
          <a:xfrm>
            <a:off x="5212080" y="1292039"/>
            <a:ext cx="3835800" cy="4834440"/>
          </a:xfrm>
          <a:prstGeom prst="rect">
            <a:avLst/>
          </a:prstGeom>
          <a:noFill/>
          <a:ln>
            <a:noFill/>
          </a:ln>
        </p:spPr>
      </p:pic>
      <p:pic>
        <p:nvPicPr>
          <p:cNvPr id="9" name="Picture 8"/>
          <p:cNvPicPr>
            <a:picLocks noChangeAspect="1"/>
          </p:cNvPicPr>
          <p:nvPr/>
        </p:nvPicPr>
        <p:blipFill>
          <a:blip r:embed="rId5"/>
          <a:stretch>
            <a:fillRect/>
          </a:stretch>
        </p:blipFill>
        <p:spPr>
          <a:xfrm>
            <a:off x="304800" y="6238810"/>
            <a:ext cx="1409700" cy="276412"/>
          </a:xfrm>
          <a:prstGeom prst="rect">
            <a:avLst/>
          </a:prstGeom>
        </p:spPr>
      </p:pic>
      <p:sp>
        <p:nvSpPr>
          <p:cNvPr id="10" name="TextBox 9"/>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ictographs">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1920" y="236791"/>
            <a:ext cx="9028959" cy="944962"/>
          </a:xfrm>
          <a:prstGeom prst="rect">
            <a:avLst/>
          </a:prstGeom>
        </p:spPr>
      </p:pic>
      <p:sp>
        <p:nvSpPr>
          <p:cNvPr id="2" name="Title 1"/>
          <p:cNvSpPr txBox="1">
            <a:spLocks noGrp="1"/>
          </p:cNvSpPr>
          <p:nvPr>
            <p:ph type="title" idx="4294967295"/>
          </p:nvPr>
        </p:nvSpPr>
        <p:spPr>
          <a:xfrm>
            <a:off x="457200" y="179460"/>
            <a:ext cx="8229600" cy="1143000"/>
          </a:xfrm>
        </p:spPr>
        <p:txBody>
          <a:bodyPr wrap="square" lIns="91440" tIns="45720" rIns="91440" bIns="45720">
            <a:noAutofit/>
          </a:bodyPr>
          <a:lstStyle/>
          <a:p>
            <a:pPr lvl="0" hangingPunct="1"/>
            <a:r>
              <a:rPr lang="en-US" sz="4800" dirty="0">
                <a:solidFill>
                  <a:schemeClr val="bg1"/>
                </a:solidFill>
              </a:rPr>
              <a:t>Pictographs</a:t>
            </a:r>
          </a:p>
        </p:txBody>
      </p:sp>
      <p:sp>
        <p:nvSpPr>
          <p:cNvPr id="3" name="Text Placeholder 2"/>
          <p:cNvSpPr txBox="1">
            <a:spLocks noGrp="1"/>
          </p:cNvSpPr>
          <p:nvPr>
            <p:ph type="body" idx="4294967295"/>
          </p:nvPr>
        </p:nvSpPr>
        <p:spPr>
          <a:xfrm>
            <a:off x="182880" y="1097280"/>
            <a:ext cx="7680960" cy="1665359"/>
          </a:xfrm>
        </p:spPr>
        <p:txBody>
          <a:bodyPr wrap="square" lIns="91440" tIns="45720" rIns="91440" bIns="45720">
            <a:noAutofit/>
          </a:bodyPr>
          <a:lstStyle/>
          <a:p>
            <a:pPr lvl="0" hangingPunct="1">
              <a:spcBef>
                <a:spcPts val="598"/>
              </a:spcBef>
              <a:buClr>
                <a:srgbClr val="000000"/>
              </a:buClr>
              <a:buSzPct val="100000"/>
              <a:buFont typeface="Arial" pitchFamily="34"/>
              <a:buChar char="•"/>
            </a:pPr>
            <a:r>
              <a:rPr lang="en-US" sz="2400"/>
              <a:t>A pictograph is a fun and easy way to display or represent data using pictures.</a:t>
            </a:r>
          </a:p>
          <a:p>
            <a:pPr lvl="0" hangingPunct="1">
              <a:spcBef>
                <a:spcPts val="598"/>
              </a:spcBef>
              <a:buClr>
                <a:srgbClr val="000000"/>
              </a:buClr>
              <a:buSzPct val="100000"/>
              <a:buFont typeface="Arial" pitchFamily="34"/>
              <a:buChar char="•"/>
            </a:pPr>
            <a:r>
              <a:rPr lang="en-US" sz="2400"/>
              <a:t>Below is an example of a pictograph that OCEARCH may use to determine how many sharks they tagged in one week.</a:t>
            </a:r>
          </a:p>
        </p:txBody>
      </p:sp>
      <p:pic>
        <p:nvPicPr>
          <p:cNvPr id="7" name="Picture 3" descr="smallsharkSR">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a:stretch>
            <a:fillRect/>
          </a:stretch>
        </p:blipFill>
        <p:spPr>
          <a:xfrm>
            <a:off x="457200" y="3108959"/>
            <a:ext cx="548640" cy="365760"/>
          </a:xfrm>
          <a:prstGeom prst="rect">
            <a:avLst/>
          </a:prstGeom>
          <a:noFill/>
          <a:ln>
            <a:noFill/>
          </a:ln>
        </p:spPr>
      </p:pic>
      <p:pic>
        <p:nvPicPr>
          <p:cNvPr id="8" name="Picture 1" descr="pictograph">
            <a:extLst>
              <a:ext uri="{FF2B5EF4-FFF2-40B4-BE49-F238E27FC236}">
                <a16:creationId xmlns:a16="http://schemas.microsoft.com/office/drawing/2014/main" xmlns="" id="{00000000-0000-0000-0000-000000000000}"/>
              </a:ext>
            </a:extLst>
          </p:cNvPr>
          <p:cNvPicPr>
            <a:picLocks noChangeAspect="1"/>
          </p:cNvPicPr>
          <p:nvPr/>
        </p:nvPicPr>
        <p:blipFill>
          <a:blip r:embed="rId5">
            <a:lum/>
            <a:alphaModFix/>
          </a:blip>
          <a:srcRect l="9246" t="8359" r="7842" b="3528"/>
          <a:stretch>
            <a:fillRect/>
          </a:stretch>
        </p:blipFill>
        <p:spPr>
          <a:xfrm>
            <a:off x="457200" y="3566160"/>
            <a:ext cx="4708800" cy="2651760"/>
          </a:xfrm>
          <a:prstGeom prst="rect">
            <a:avLst/>
          </a:prstGeom>
          <a:noFill/>
          <a:ln>
            <a:noFill/>
          </a:ln>
        </p:spPr>
      </p:pic>
      <p:sp>
        <p:nvSpPr>
          <p:cNvPr id="9" name="Text Box 2"/>
          <p:cNvSpPr/>
          <p:nvPr/>
        </p:nvSpPr>
        <p:spPr>
          <a:xfrm>
            <a:off x="1005840" y="3017520"/>
            <a:ext cx="2905200" cy="58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600" b="0" i="0" u="none" strike="noStrike" baseline="0">
                <a:ln>
                  <a:noFill/>
                </a:ln>
                <a:solidFill>
                  <a:srgbClr val="000000"/>
                </a:solidFill>
                <a:latin typeface="Calibri" pitchFamily="34"/>
                <a:ea typeface="Times New Roman" pitchFamily="18"/>
                <a:cs typeface="Times New Roman" pitchFamily="18"/>
              </a:rPr>
              <a:t>represents 1 shark tagged by OCEARCH in 1 week.</a:t>
            </a:r>
          </a:p>
        </p:txBody>
      </p:sp>
      <p:sp>
        <p:nvSpPr>
          <p:cNvPr id="11" name="Rectangle 5"/>
          <p:cNvSpPr/>
          <p:nvPr/>
        </p:nvSpPr>
        <p:spPr>
          <a:xfrm>
            <a:off x="-61920" y="3080160"/>
            <a:ext cx="599040" cy="24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600" b="0" i="0" u="none" strike="noStrike" baseline="0">
                <a:ln>
                  <a:noFill/>
                </a:ln>
                <a:solidFill>
                  <a:srgbClr val="000000"/>
                </a:solidFill>
                <a:latin typeface="Calibri" pitchFamily="34"/>
                <a:ea typeface="Times New Roman" pitchFamily="18"/>
                <a:cs typeface="Times New Roman" pitchFamily="18"/>
              </a:rPr>
              <a:t>Each</a:t>
            </a:r>
          </a:p>
        </p:txBody>
      </p:sp>
      <p:sp>
        <p:nvSpPr>
          <p:cNvPr id="12" name="Rectangle 7"/>
          <p:cNvSpPr/>
          <p:nvPr/>
        </p:nvSpPr>
        <p:spPr>
          <a:xfrm>
            <a:off x="0" y="800280"/>
            <a:ext cx="914400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0" i="0" u="none" strike="noStrike" baseline="0">
              <a:ln>
                <a:noFill/>
              </a:ln>
              <a:solidFill>
                <a:srgbClr val="000000"/>
              </a:solidFill>
              <a:latin typeface="Trebuchet MS" pitchFamily="34"/>
              <a:ea typeface="Microsoft YaHei" pitchFamily="2"/>
              <a:cs typeface="Mangal" pitchFamily="2"/>
            </a:endParaRPr>
          </a:p>
        </p:txBody>
      </p:sp>
      <p:pic>
        <p:nvPicPr>
          <p:cNvPr id="14" name="Picture 13"/>
          <p:cNvPicPr>
            <a:picLocks noChangeAspect="1"/>
          </p:cNvPicPr>
          <p:nvPr/>
        </p:nvPicPr>
        <p:blipFill>
          <a:blip r:embed="rId6"/>
          <a:stretch>
            <a:fillRect/>
          </a:stretch>
        </p:blipFill>
        <p:spPr>
          <a:xfrm>
            <a:off x="300990" y="6423783"/>
            <a:ext cx="1409700" cy="276412"/>
          </a:xfrm>
          <a:prstGeom prst="rect">
            <a:avLst/>
          </a:prstGeom>
        </p:spPr>
      </p:pic>
      <p:sp>
        <p:nvSpPr>
          <p:cNvPr id="15" name="TextBox 14"/>
          <p:cNvSpPr txBox="1"/>
          <p:nvPr/>
        </p:nvSpPr>
        <p:spPr>
          <a:xfrm>
            <a:off x="1710690" y="6392712"/>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Line Plots">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83639"/>
            <a:ext cx="9028959" cy="944962"/>
          </a:xfrm>
          <a:prstGeom prst="rect">
            <a:avLst/>
          </a:prstGeom>
        </p:spPr>
      </p:pic>
      <p:sp>
        <p:nvSpPr>
          <p:cNvPr id="2" name="Title 1"/>
          <p:cNvSpPr txBox="1">
            <a:spLocks noGrp="1"/>
          </p:cNvSpPr>
          <p:nvPr>
            <p:ph type="title" idx="4294967295"/>
          </p:nvPr>
        </p:nvSpPr>
        <p:spPr>
          <a:xfrm>
            <a:off x="457200" y="274320"/>
            <a:ext cx="8229600" cy="1001880"/>
          </a:xfrm>
        </p:spPr>
        <p:txBody>
          <a:bodyPr wrap="square" lIns="91440" tIns="45720" rIns="91440" bIns="45720">
            <a:noAutofit/>
          </a:bodyPr>
          <a:lstStyle/>
          <a:p>
            <a:pPr lvl="0" algn="l" hangingPunct="1"/>
            <a:r>
              <a:rPr lang="en-US" dirty="0">
                <a:solidFill>
                  <a:schemeClr val="bg1"/>
                </a:solidFill>
              </a:rPr>
              <a:t>Line Plots</a:t>
            </a:r>
          </a:p>
        </p:txBody>
      </p:sp>
      <p:sp>
        <p:nvSpPr>
          <p:cNvPr id="3" name="Text Placeholder 2"/>
          <p:cNvSpPr txBox="1">
            <a:spLocks noGrp="1"/>
          </p:cNvSpPr>
          <p:nvPr>
            <p:ph type="body" idx="4294967295"/>
          </p:nvPr>
        </p:nvSpPr>
        <p:spPr>
          <a:xfrm>
            <a:off x="457200" y="1276200"/>
            <a:ext cx="8229600" cy="1695600"/>
          </a:xfrm>
        </p:spPr>
        <p:txBody>
          <a:bodyPr wrap="square" lIns="91440" tIns="45720" rIns="91440" bIns="45720">
            <a:noAutofit/>
          </a:bodyPr>
          <a:lstStyle/>
          <a:p>
            <a:pPr lvl="0" hangingPunct="1">
              <a:buClr>
                <a:srgbClr val="000000"/>
              </a:buClr>
              <a:buSzPct val="100000"/>
              <a:buFont typeface="Arial" pitchFamily="34"/>
              <a:buChar char="•"/>
            </a:pPr>
            <a:r>
              <a:rPr lang="en-US"/>
              <a:t>A</a:t>
            </a:r>
            <a:r>
              <a:rPr lang="en-US">
                <a:solidFill>
                  <a:srgbClr val="000099"/>
                </a:solidFill>
              </a:rPr>
              <a:t> </a:t>
            </a:r>
            <a:r>
              <a:rPr lang="en-US" u="sng">
                <a:solidFill>
                  <a:srgbClr val="000099"/>
                </a:solidFill>
              </a:rPr>
              <a:t>line plot</a:t>
            </a:r>
            <a:r>
              <a:rPr lang="en-US"/>
              <a:t> shows how often a variable appears in a set of data using a number line.</a:t>
            </a:r>
          </a:p>
          <a:p>
            <a:pPr lvl="0" hangingPunct="1">
              <a:buClr>
                <a:srgbClr val="000000"/>
              </a:buClr>
              <a:buSzPct val="100000"/>
              <a:buFont typeface="Arial" pitchFamily="34"/>
              <a:buChar char="•"/>
            </a:pPr>
            <a:r>
              <a:rPr lang="en-US">
                <a:solidFill>
                  <a:srgbClr val="000099"/>
                </a:solidFill>
              </a:rPr>
              <a:t>Line plots</a:t>
            </a:r>
            <a:r>
              <a:rPr lang="en-US"/>
              <a:t> are good for visualizing your data.</a:t>
            </a:r>
          </a:p>
        </p:txBody>
      </p:sp>
      <p:sp>
        <p:nvSpPr>
          <p:cNvPr id="7" name="Rectangle 1"/>
          <p:cNvSpPr/>
          <p:nvPr/>
        </p:nvSpPr>
        <p:spPr>
          <a:xfrm>
            <a:off x="399960" y="3260880"/>
            <a:ext cx="8286840"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X	</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X           X                                       X           X            X          X</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a:ln>
                  <a:noFill/>
                </a:ln>
                <a:solidFill>
                  <a:srgbClr val="000000"/>
                </a:solidFill>
                <a:latin typeface="Trebuchet MS" pitchFamily="34"/>
                <a:ea typeface="Microsoft YaHei" pitchFamily="2"/>
                <a:cs typeface="Mangal" pitchFamily="2"/>
              </a:rPr>
              <a:t>  9          10          11          12          13          14          15          16</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endParaRPr lang="en-US" sz="1800" b="1" i="0" u="none" strike="noStrike" baseline="0">
              <a:ln>
                <a:noFill/>
              </a:ln>
              <a:solidFill>
                <a:srgbClr val="000000"/>
              </a:solidFill>
              <a:latin typeface="Trebuchet MS" pitchFamily="34"/>
              <a:ea typeface="Microsoft YaHei" pitchFamily="2"/>
              <a:cs typeface="Mangal"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1" i="0" u="none" strike="noStrike" baseline="0">
                <a:ln>
                  <a:noFill/>
                </a:ln>
                <a:solidFill>
                  <a:srgbClr val="000000"/>
                </a:solidFill>
                <a:latin typeface="Trebuchet MS" pitchFamily="34"/>
                <a:ea typeface="Microsoft YaHei" pitchFamily="2"/>
                <a:cs typeface="Mangal" pitchFamily="2"/>
              </a:rPr>
              <a:t>Length of Great White Sharks Tagged by OCEARCH (feet)</a:t>
            </a:r>
          </a:p>
        </p:txBody>
      </p:sp>
      <p:sp>
        <p:nvSpPr>
          <p:cNvPr id="8" name="TextBox 2"/>
          <p:cNvSpPr/>
          <p:nvPr/>
        </p:nvSpPr>
        <p:spPr>
          <a:xfrm>
            <a:off x="399960" y="5295959"/>
            <a:ext cx="851544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2400" b="0" i="0" u="none" strike="noStrike" baseline="0">
                <a:ln>
                  <a:noFill/>
                </a:ln>
                <a:solidFill>
                  <a:srgbClr val="000099"/>
                </a:solidFill>
                <a:latin typeface="Trebuchet MS" pitchFamily="34"/>
                <a:ea typeface="Microsoft YaHei" pitchFamily="2"/>
                <a:cs typeface="Mangal" pitchFamily="2"/>
              </a:rPr>
              <a:t>How many sharks did OCEARCH tag that were 14 feet long?</a:t>
            </a:r>
          </a:p>
        </p:txBody>
      </p:sp>
      <p:pic>
        <p:nvPicPr>
          <p:cNvPr id="10" name="Picture 9"/>
          <p:cNvPicPr>
            <a:picLocks noChangeAspect="1"/>
          </p:cNvPicPr>
          <p:nvPr/>
        </p:nvPicPr>
        <p:blipFill>
          <a:blip r:embed="rId4"/>
          <a:stretch>
            <a:fillRect/>
          </a:stretch>
        </p:blipFill>
        <p:spPr>
          <a:xfrm>
            <a:off x="304800" y="6238810"/>
            <a:ext cx="1409700" cy="276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name="Bar Graphs">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373717"/>
            <a:ext cx="9028959" cy="944962"/>
          </a:xfrm>
          <a:prstGeom prst="rect">
            <a:avLst/>
          </a:prstGeom>
        </p:spPr>
      </p:pic>
      <p:sp>
        <p:nvSpPr>
          <p:cNvPr id="2" name="Title 1"/>
          <p:cNvSpPr txBox="1">
            <a:spLocks noGrp="1"/>
          </p:cNvSpPr>
          <p:nvPr>
            <p:ph type="title" idx="4294967295"/>
          </p:nvPr>
        </p:nvSpPr>
        <p:spPr>
          <a:xfrm>
            <a:off x="143279" y="437761"/>
            <a:ext cx="4206240" cy="834839"/>
          </a:xfrm>
          <a:noFill/>
        </p:spPr>
        <p:txBody>
          <a:bodyPr wrap="square" lIns="91440" tIns="45720" rIns="91440" bIns="45720">
            <a:noAutofit/>
          </a:bodyPr>
          <a:lstStyle/>
          <a:p>
            <a:pPr lvl="0" hangingPunct="1"/>
            <a:r>
              <a:rPr lang="en-US" sz="6600" dirty="0">
                <a:solidFill>
                  <a:schemeClr val="bg1"/>
                </a:solidFill>
              </a:rPr>
              <a:t>Bar Graphs</a:t>
            </a:r>
          </a:p>
        </p:txBody>
      </p:sp>
      <p:sp>
        <p:nvSpPr>
          <p:cNvPr id="3" name="Text Placeholder 2"/>
          <p:cNvSpPr txBox="1">
            <a:spLocks noGrp="1"/>
          </p:cNvSpPr>
          <p:nvPr>
            <p:ph type="body" idx="4294967295"/>
          </p:nvPr>
        </p:nvSpPr>
        <p:spPr>
          <a:xfrm>
            <a:off x="457200" y="1500839"/>
            <a:ext cx="8229600" cy="1791000"/>
          </a:xfrm>
          <a:solidFill>
            <a:srgbClr val="FFFFFF"/>
          </a:solidFill>
        </p:spPr>
        <p:txBody>
          <a:bodyPr wrap="square" lIns="91440" tIns="45720" rIns="91440" bIns="45720">
            <a:noAutofit/>
          </a:bodyPr>
          <a:lstStyle/>
          <a:p>
            <a:pPr lvl="0" hangingPunct="1">
              <a:spcBef>
                <a:spcPts val="697"/>
              </a:spcBef>
              <a:buClr>
                <a:srgbClr val="000000"/>
              </a:buClr>
              <a:buSzPct val="100000"/>
              <a:buFont typeface="Arial" pitchFamily="34"/>
              <a:buChar char="•"/>
            </a:pPr>
            <a:r>
              <a:rPr lang="en-US" sz="2800">
                <a:effectLst>
                  <a:outerShdw dist="17961" dir="2700000">
                    <a:scrgbClr r="0" g="0" b="0"/>
                  </a:outerShdw>
                </a:effectLst>
              </a:rPr>
              <a:t>With a </a:t>
            </a:r>
            <a:r>
              <a:rPr lang="en-US" sz="2800" u="sng">
                <a:effectLst>
                  <a:outerShdw dist="17961" dir="2700000">
                    <a:scrgbClr r="0" g="0" b="0"/>
                  </a:outerShdw>
                </a:effectLst>
              </a:rPr>
              <a:t>bar graph</a:t>
            </a:r>
            <a:r>
              <a:rPr lang="en-US" sz="2800">
                <a:effectLst>
                  <a:outerShdw dist="17961" dir="2700000">
                    <a:scrgbClr r="0" g="0" b="0"/>
                  </a:outerShdw>
                </a:effectLst>
              </a:rPr>
              <a:t>, you can compare variables or track changes over time.  </a:t>
            </a:r>
          </a:p>
          <a:p>
            <a:pPr lvl="0" hangingPunct="1">
              <a:spcBef>
                <a:spcPts val="697"/>
              </a:spcBef>
              <a:buClr>
                <a:srgbClr val="000000"/>
              </a:buClr>
              <a:buSzPct val="100000"/>
              <a:buFont typeface="Arial" pitchFamily="34"/>
              <a:buChar char="•"/>
            </a:pPr>
            <a:r>
              <a:rPr lang="en-US" sz="2800">
                <a:effectLst>
                  <a:outerShdw dist="17961" dir="2700000">
                    <a:scrgbClr r="0" g="0" b="0"/>
                  </a:outerShdw>
                </a:effectLst>
              </a:rPr>
              <a:t>Bar graphs display data using two axes, an x-axis and a y-axis</a:t>
            </a:r>
            <a:r>
              <a:rPr lang="en-US" sz="2800">
                <a:solidFill>
                  <a:srgbClr val="DDDDDD"/>
                </a:solidFill>
                <a:effectLst>
                  <a:outerShdw dist="17961" dir="2700000">
                    <a:scrgbClr r="0" g="0" b="0"/>
                  </a:outerShdw>
                </a:effectLst>
              </a:rPr>
              <a:t>.</a:t>
            </a:r>
          </a:p>
        </p:txBody>
      </p:sp>
      <p:grpSp>
        <p:nvGrpSpPr>
          <p:cNvPr id="7" name="Group 2"/>
          <p:cNvGrpSpPr/>
          <p:nvPr/>
        </p:nvGrpSpPr>
        <p:grpSpPr>
          <a:xfrm>
            <a:off x="2876040" y="3009960"/>
            <a:ext cx="4115520" cy="2629080"/>
            <a:chOff x="2876040" y="3009960"/>
            <a:chExt cx="4115520" cy="2629080"/>
          </a:xfrm>
        </p:grpSpPr>
        <p:cxnSp>
          <p:nvCxnSpPr>
            <p:cNvPr id="8" name="AutoShape 3"/>
            <p:cNvCxnSpPr/>
            <p:nvPr/>
          </p:nvCxnSpPr>
          <p:spPr>
            <a:xfrm>
              <a:off x="2876040" y="3009960"/>
              <a:ext cx="720" cy="2629080"/>
            </a:xfrm>
            <a:prstGeom prst="straightConnector1">
              <a:avLst/>
            </a:prstGeom>
            <a:noFill/>
            <a:ln w="9360" cap="sq">
              <a:solidFill>
                <a:srgbClr val="000000"/>
              </a:solidFill>
              <a:prstDash val="solid"/>
              <a:miter/>
            </a:ln>
          </p:spPr>
        </p:cxnSp>
        <p:cxnSp>
          <p:nvCxnSpPr>
            <p:cNvPr id="9" name="AutoShape 4"/>
            <p:cNvCxnSpPr/>
            <p:nvPr/>
          </p:nvCxnSpPr>
          <p:spPr>
            <a:xfrm>
              <a:off x="2876400" y="5638320"/>
              <a:ext cx="4115160" cy="720"/>
            </a:xfrm>
            <a:prstGeom prst="straightConnector1">
              <a:avLst/>
            </a:prstGeom>
            <a:noFill/>
            <a:ln w="9360" cap="sq">
              <a:solidFill>
                <a:srgbClr val="000000"/>
              </a:solidFill>
              <a:prstDash val="solid"/>
              <a:miter/>
            </a:ln>
          </p:spPr>
        </p:cxnSp>
      </p:grpSp>
      <p:grpSp>
        <p:nvGrpSpPr>
          <p:cNvPr id="10" name="Group 7"/>
          <p:cNvGrpSpPr/>
          <p:nvPr/>
        </p:nvGrpSpPr>
        <p:grpSpPr>
          <a:xfrm>
            <a:off x="517680" y="3784680"/>
            <a:ext cx="2225519" cy="459719"/>
            <a:chOff x="517680" y="3784680"/>
            <a:chExt cx="2225519" cy="459719"/>
          </a:xfrm>
        </p:grpSpPr>
        <p:cxnSp>
          <p:nvCxnSpPr>
            <p:cNvPr id="11" name="Straight Arrow Connector 5"/>
            <p:cNvCxnSpPr/>
            <p:nvPr/>
          </p:nvCxnSpPr>
          <p:spPr>
            <a:xfrm>
              <a:off x="1749599" y="4015440"/>
              <a:ext cx="993600" cy="720"/>
            </a:xfrm>
            <a:prstGeom prst="straightConnector1">
              <a:avLst/>
            </a:prstGeom>
            <a:noFill/>
            <a:ln w="38160" cap="sq">
              <a:solidFill>
                <a:srgbClr val="00B0F0"/>
              </a:solidFill>
              <a:prstDash val="solid"/>
              <a:miter/>
              <a:tailEnd type="arrow"/>
            </a:ln>
          </p:spPr>
        </p:cxnSp>
        <p:sp>
          <p:nvSpPr>
            <p:cNvPr id="12" name="TextBox 6"/>
            <p:cNvSpPr/>
            <p:nvPr/>
          </p:nvSpPr>
          <p:spPr>
            <a:xfrm>
              <a:off x="517680" y="3784680"/>
              <a:ext cx="123192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rebuchet MS" pitchFamily="34"/>
                  <a:ea typeface="Microsoft YaHei" pitchFamily="2"/>
                  <a:cs typeface="Mangal" pitchFamily="2"/>
                </a:rPr>
                <a:t>y-axis</a:t>
              </a:r>
            </a:p>
          </p:txBody>
        </p:sp>
      </p:grpSp>
      <p:grpSp>
        <p:nvGrpSpPr>
          <p:cNvPr id="13" name="Group 11"/>
          <p:cNvGrpSpPr/>
          <p:nvPr/>
        </p:nvGrpSpPr>
        <p:grpSpPr>
          <a:xfrm>
            <a:off x="6400079" y="4334040"/>
            <a:ext cx="1674001" cy="1217520"/>
            <a:chOff x="6400079" y="4334040"/>
            <a:chExt cx="1674001" cy="1217520"/>
          </a:xfrm>
        </p:grpSpPr>
        <p:cxnSp>
          <p:nvCxnSpPr>
            <p:cNvPr id="14" name="Straight Arrow Connector 16"/>
            <p:cNvCxnSpPr/>
            <p:nvPr/>
          </p:nvCxnSpPr>
          <p:spPr>
            <a:xfrm flipH="1">
              <a:off x="6400079" y="4698360"/>
              <a:ext cx="590401" cy="853200"/>
            </a:xfrm>
            <a:prstGeom prst="straightConnector1">
              <a:avLst/>
            </a:prstGeom>
            <a:noFill/>
            <a:ln w="38160" cap="sq">
              <a:solidFill>
                <a:srgbClr val="00B0F0"/>
              </a:solidFill>
              <a:prstDash val="solid"/>
              <a:miter/>
              <a:tailEnd type="arrow"/>
            </a:ln>
          </p:spPr>
        </p:cxnSp>
        <p:sp>
          <p:nvSpPr>
            <p:cNvPr id="15" name="TextBox 17"/>
            <p:cNvSpPr/>
            <p:nvPr/>
          </p:nvSpPr>
          <p:spPr>
            <a:xfrm>
              <a:off x="6841800" y="4334040"/>
              <a:ext cx="1232280" cy="459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Trebuchet MS" pitchFamily="34"/>
                  <a:ea typeface="Microsoft YaHei" pitchFamily="2"/>
                  <a:cs typeface="Mangal" pitchFamily="2"/>
                </a:rPr>
                <a:t>x-axis</a:t>
              </a:r>
            </a:p>
          </p:txBody>
        </p:sp>
      </p:grpSp>
      <p:pic>
        <p:nvPicPr>
          <p:cNvPr id="17" name="Picture 16"/>
          <p:cNvPicPr>
            <a:picLocks noChangeAspect="1"/>
          </p:cNvPicPr>
          <p:nvPr/>
        </p:nvPicPr>
        <p:blipFill>
          <a:blip r:embed="rId4"/>
          <a:stretch>
            <a:fillRect/>
          </a:stretch>
        </p:blipFill>
        <p:spPr>
          <a:xfrm>
            <a:off x="304800" y="6238810"/>
            <a:ext cx="1409700" cy="276412"/>
          </a:xfrm>
          <a:prstGeom prst="rect">
            <a:avLst/>
          </a:prstGeom>
        </p:spPr>
      </p:pic>
      <p:sp>
        <p:nvSpPr>
          <p:cNvPr id="18" name="TextBox 17"/>
          <p:cNvSpPr txBox="1"/>
          <p:nvPr/>
        </p:nvSpPr>
        <p:spPr>
          <a:xfrm>
            <a:off x="1817983" y="6176668"/>
            <a:ext cx="4000500" cy="338554"/>
          </a:xfrm>
          <a:prstGeom prst="rect">
            <a:avLst/>
          </a:prstGeom>
          <a:noFill/>
        </p:spPr>
        <p:txBody>
          <a:bodyPr wrap="square" rtlCol="0">
            <a:spAutoFit/>
          </a:bodyPr>
          <a:lstStyle/>
          <a:p>
            <a:r>
              <a:rPr lang="en-US" sz="1600" dirty="0" smtClean="0">
                <a:solidFill>
                  <a:srgbClr val="008BCC"/>
                </a:solidFill>
              </a:rPr>
              <a:t>/</a:t>
            </a:r>
            <a:r>
              <a:rPr lang="en-US" sz="1600" dirty="0" smtClean="0"/>
              <a:t>  Representing Data Graphically </a:t>
            </a:r>
            <a:r>
              <a:rPr lang="en-US" sz="1600" dirty="0" smtClean="0">
                <a:solidFill>
                  <a:srgbClr val="008BCC"/>
                </a:solidFill>
              </a:rPr>
              <a:t>2016</a:t>
            </a:r>
            <a:endParaRPr lang="en-US" sz="1600" dirty="0">
              <a:solidFill>
                <a:srgbClr val="008B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912</Words>
  <Application>Microsoft Macintosh PowerPoint</Application>
  <PresentationFormat>On-screen Show (4:3)</PresentationFormat>
  <Paragraphs>142</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vt:lpstr>
      <vt:lpstr>Title1</vt:lpstr>
      <vt:lpstr>PowerPoint Presentation</vt:lpstr>
      <vt:lpstr>Data</vt:lpstr>
      <vt:lpstr>Tables</vt:lpstr>
      <vt:lpstr>Tables</vt:lpstr>
      <vt:lpstr>Tables</vt:lpstr>
      <vt:lpstr>Graphs</vt:lpstr>
      <vt:lpstr>Pictographs</vt:lpstr>
      <vt:lpstr>Line Plots</vt:lpstr>
      <vt:lpstr>Bar Graphs</vt:lpstr>
      <vt:lpstr>Bar Graphs</vt:lpstr>
      <vt:lpstr>PowerPoint Presentation</vt:lpstr>
      <vt:lpstr>Tables and Graphs Review</vt:lpstr>
      <vt:lpstr>Tables and Graphs Review</vt:lpstr>
      <vt:lpstr>Tables and Graphs Review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Data Graphically</dc:title>
  <dc:creator>OP Lori Timm</dc:creator>
  <cp:lastModifiedBy>Ami</cp:lastModifiedBy>
  <cp:revision>81</cp:revision>
  <dcterms:created xsi:type="dcterms:W3CDTF">2014-07-18T14:36:21Z</dcterms:created>
  <dcterms:modified xsi:type="dcterms:W3CDTF">2016-05-16T16:17:53Z</dcterms:modified>
</cp:coreProperties>
</file>