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819" autoAdjust="0"/>
  </p:normalViewPr>
  <p:slideViewPr>
    <p:cSldViewPr>
      <p:cViewPr varScale="1">
        <p:scale>
          <a:sx n="49" d="100"/>
          <a:sy n="49" d="100"/>
        </p:scale>
        <p:origin x="-102" y="-8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7912F1-F371-4960-A6A2-0C014D7364ED}" type="datetimeFigureOut">
              <a:rPr lang="en-US" smtClean="0"/>
              <a:t>3/11/2016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A9B50E-4B11-4864-8D0C-6AC4E68B383E}" type="slidenum">
              <a:rPr lang="en-US" smtClean="0"/>
              <a:t>‹#›</a:t>
            </a:fld>
            <a:endParaRPr lang="en-US"/>
          </a:p>
        </p:txBody>
      </p:sp>
    </p:spTree>
    <p:extLst>
      <p:ext uri="{BB962C8B-B14F-4D97-AF65-F5344CB8AC3E}">
        <p14:creationId xmlns:p14="http://schemas.microsoft.com/office/powerpoint/2010/main" val="79961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i="1" dirty="0" smtClean="0"/>
              <a:t>Option B is much easier to interpret because the data are organized into a table with a title and headings for each color of Skittle.</a:t>
            </a:r>
            <a:endParaRPr lang="en-US" altLang="en-US" dirty="0" smtClean="0"/>
          </a:p>
        </p:txBody>
      </p:sp>
      <p:sp>
        <p:nvSpPr>
          <p:cNvPr id="4" name="Slide Number Placeholder 3"/>
          <p:cNvSpPr>
            <a:spLocks noGrp="1"/>
          </p:cNvSpPr>
          <p:nvPr>
            <p:ph type="sldNum" sz="quarter" idx="10"/>
          </p:nvPr>
        </p:nvSpPr>
        <p:spPr/>
        <p:txBody>
          <a:bodyPr/>
          <a:lstStyle/>
          <a:p>
            <a:fld id="{09A9B50E-4B11-4864-8D0C-6AC4E68B383E}" type="slidenum">
              <a:rPr lang="en-US" smtClean="0"/>
              <a:t>4</a:t>
            </a:fld>
            <a:endParaRPr lang="en-US"/>
          </a:p>
        </p:txBody>
      </p:sp>
    </p:spTree>
    <p:extLst>
      <p:ext uri="{BB962C8B-B14F-4D97-AF65-F5344CB8AC3E}">
        <p14:creationId xmlns:p14="http://schemas.microsoft.com/office/powerpoint/2010/main" val="625014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To make a line plot, you need to first decide on the scale of numbers needed for the line by finding the smallest and largest values in your dataset.  Then, simply place an “X” above the corresponding number each time that number appears in the data set.  For simplicity the numbers in the data set can be rounded to nearest measurement. </a:t>
            </a:r>
          </a:p>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8</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9</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10</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smtClean="0"/>
              <a:t>How many sharks did OCEARCH tag that weighed 500 pounds?</a:t>
            </a:r>
          </a:p>
          <a:p>
            <a:pPr>
              <a:spcBef>
                <a:spcPct val="0"/>
              </a:spcBef>
            </a:pPr>
            <a:r>
              <a:rPr lang="en-US" altLang="en-US" dirty="0" smtClean="0"/>
              <a:t>Answer:</a:t>
            </a:r>
            <a:r>
              <a:rPr lang="en-US" altLang="en-US" i="1" dirty="0" smtClean="0"/>
              <a:t> 2</a:t>
            </a:r>
            <a:endParaRPr lang="en-US" altLang="en-US" dirty="0" smtClean="0"/>
          </a:p>
          <a:p>
            <a:pPr>
              <a:spcBef>
                <a:spcPct val="0"/>
              </a:spcBef>
            </a:pPr>
            <a:endParaRPr lang="en-US" altLang="en-US" dirty="0" smtClean="0"/>
          </a:p>
          <a:p>
            <a:pPr>
              <a:spcBef>
                <a:spcPct val="0"/>
              </a:spcBef>
            </a:pPr>
            <a:r>
              <a:rPr lang="en-US" altLang="en-US" dirty="0" smtClean="0"/>
              <a:t>How many sharks weighed approximately 2,300 pounds?</a:t>
            </a:r>
          </a:p>
          <a:p>
            <a:pPr>
              <a:spcBef>
                <a:spcPct val="0"/>
              </a:spcBef>
            </a:pPr>
            <a:r>
              <a:rPr lang="en-US" altLang="en-US" dirty="0" smtClean="0"/>
              <a:t>Answer: </a:t>
            </a:r>
            <a:r>
              <a:rPr lang="en-US" altLang="en-US" i="1" dirty="0" smtClean="0"/>
              <a:t>5</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11</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How many great white sharks were tagged by OCEARCH in one week?</a:t>
            </a:r>
          </a:p>
          <a:p>
            <a:r>
              <a:rPr lang="en-US" i="1" dirty="0" smtClean="0"/>
              <a:t>Answer: 3</a:t>
            </a:r>
          </a:p>
          <a:p>
            <a:endParaRPr lang="en-US" dirty="0" smtClean="0"/>
          </a:p>
          <a:p>
            <a:r>
              <a:rPr lang="en-US" dirty="0" smtClean="0"/>
              <a:t>2. How many tiger sharks were tagged by OCEARCH in one week?</a:t>
            </a:r>
          </a:p>
          <a:p>
            <a:r>
              <a:rPr lang="en-US" i="1" dirty="0" smtClean="0"/>
              <a:t>Answer: 2</a:t>
            </a:r>
          </a:p>
          <a:p>
            <a:endParaRPr lang="en-US" dirty="0" smtClean="0"/>
          </a:p>
          <a:p>
            <a:r>
              <a:rPr lang="en-US" dirty="0" smtClean="0"/>
              <a:t>3. How many bull sharks were tagged by OCEARCH in one week?</a:t>
            </a:r>
          </a:p>
          <a:p>
            <a:r>
              <a:rPr lang="en-US" i="1" dirty="0" smtClean="0"/>
              <a:t>Answer: 4</a:t>
            </a:r>
          </a:p>
          <a:p>
            <a:endParaRPr lang="en-US" dirty="0" smtClean="0"/>
          </a:p>
          <a:p>
            <a:r>
              <a:rPr lang="en-US" dirty="0" smtClean="0"/>
              <a:t>4. What type of shark did OCEARCH tag the most of?</a:t>
            </a:r>
          </a:p>
          <a:p>
            <a:r>
              <a:rPr lang="en-US" i="1" dirty="0" smtClean="0"/>
              <a:t>Answer: Bull sharks</a:t>
            </a:r>
          </a:p>
          <a:p>
            <a:endParaRPr lang="en-US" dirty="0" smtClean="0"/>
          </a:p>
          <a:p>
            <a:r>
              <a:rPr lang="en-US" dirty="0" smtClean="0"/>
              <a:t>5. How many total sharks were tagged by OCEARCH in one week?</a:t>
            </a:r>
          </a:p>
          <a:p>
            <a:r>
              <a:rPr lang="en-US" i="1" dirty="0" smtClean="0"/>
              <a:t>Answer: 9</a:t>
            </a:r>
          </a:p>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12</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1200" dirty="0" smtClean="0">
                <a:latin typeface="Gotham"/>
                <a:cs typeface="Gotham"/>
              </a:rPr>
              <a:t>What type of graph would you use if you wanted to:</a:t>
            </a:r>
          </a:p>
          <a:p>
            <a:pPr marL="0" indent="0">
              <a:lnSpc>
                <a:spcPct val="80000"/>
              </a:lnSpc>
              <a:buFont typeface="Arial" panose="020B0604020202020204" pitchFamily="34" charset="0"/>
              <a:buNone/>
              <a:defRPr/>
            </a:pPr>
            <a:endParaRPr lang="en-US" sz="1200" dirty="0" smtClean="0">
              <a:latin typeface="Gotham"/>
              <a:cs typeface="Gotham"/>
            </a:endParaRPr>
          </a:p>
          <a:p>
            <a:pPr marL="0" indent="0">
              <a:lnSpc>
                <a:spcPct val="80000"/>
              </a:lnSpc>
              <a:buFont typeface="Arial" panose="020B0604020202020204" pitchFamily="34" charset="0"/>
              <a:buNone/>
              <a:defRPr/>
            </a:pPr>
            <a:r>
              <a:rPr lang="en-US" sz="1200" dirty="0" smtClean="0">
                <a:latin typeface="Gotham"/>
                <a:cs typeface="Gotham"/>
              </a:rPr>
              <a:t>1.</a:t>
            </a:r>
            <a:r>
              <a:rPr lang="en-US" sz="1200" baseline="0" dirty="0" smtClean="0">
                <a:latin typeface="Gotham"/>
                <a:cs typeface="Gotham"/>
              </a:rPr>
              <a:t> </a:t>
            </a:r>
            <a:r>
              <a:rPr lang="en-US" sz="1200" dirty="0" smtClean="0">
                <a:latin typeface="Gotham"/>
                <a:cs typeface="Gotham"/>
              </a:rPr>
              <a:t>Show how often a variable occurs? </a:t>
            </a:r>
          </a:p>
          <a:p>
            <a:pPr>
              <a:lnSpc>
                <a:spcPct val="80000"/>
              </a:lnSpc>
              <a:defRPr/>
            </a:pPr>
            <a:r>
              <a:rPr lang="en-US" sz="1200" i="1" dirty="0" smtClean="0">
                <a:latin typeface="Gotham"/>
                <a:cs typeface="Gotham"/>
              </a:rPr>
              <a:t>Answer:</a:t>
            </a:r>
            <a:r>
              <a:rPr lang="en-US" sz="1200" i="1" baseline="0" dirty="0" smtClean="0">
                <a:latin typeface="Gotham"/>
                <a:cs typeface="Gotham"/>
              </a:rPr>
              <a:t> </a:t>
            </a:r>
            <a:r>
              <a:rPr lang="en-US" sz="1200" i="1" dirty="0" smtClean="0">
                <a:latin typeface="Gotham"/>
                <a:cs typeface="Gotham"/>
              </a:rPr>
              <a:t>line plot</a:t>
            </a:r>
          </a:p>
          <a:p>
            <a:pPr>
              <a:lnSpc>
                <a:spcPct val="80000"/>
              </a:lnSpc>
              <a:defRPr/>
            </a:pPr>
            <a:endParaRPr lang="en-US" sz="1200" i="1" dirty="0" smtClean="0">
              <a:latin typeface="Gotham"/>
              <a:cs typeface="Gotham"/>
            </a:endParaRPr>
          </a:p>
          <a:p>
            <a:pPr>
              <a:lnSpc>
                <a:spcPct val="80000"/>
              </a:lnSpc>
              <a:defRPr/>
            </a:pPr>
            <a:r>
              <a:rPr lang="en-US" sz="1200" i="0" dirty="0" smtClean="0">
                <a:latin typeface="Gotham"/>
                <a:cs typeface="Gotham"/>
              </a:rPr>
              <a:t>2.</a:t>
            </a:r>
            <a:r>
              <a:rPr lang="en-US" sz="1200" i="0" baseline="0" dirty="0" smtClean="0">
                <a:latin typeface="Gotham"/>
                <a:cs typeface="Gotham"/>
              </a:rPr>
              <a:t> </a:t>
            </a:r>
            <a:r>
              <a:rPr lang="en-US" sz="1200" dirty="0" smtClean="0">
                <a:latin typeface="Gotham"/>
                <a:cs typeface="Gotham"/>
              </a:rPr>
              <a:t>Compare variables or track large changes over time? </a:t>
            </a:r>
          </a:p>
          <a:p>
            <a:pPr marL="0" indent="0">
              <a:lnSpc>
                <a:spcPct val="80000"/>
              </a:lnSpc>
              <a:buFont typeface="Arial" panose="020B0604020202020204" pitchFamily="34" charset="0"/>
              <a:buNone/>
              <a:defRPr/>
            </a:pPr>
            <a:r>
              <a:rPr lang="en-US" sz="1200" i="1" dirty="0" smtClean="0">
                <a:latin typeface="Gotham"/>
                <a:cs typeface="Gotham"/>
              </a:rPr>
              <a:t>Answer:</a:t>
            </a:r>
            <a:r>
              <a:rPr lang="en-US" sz="1200" i="1" baseline="0" dirty="0" smtClean="0">
                <a:latin typeface="Gotham"/>
                <a:cs typeface="Gotham"/>
              </a:rPr>
              <a:t> </a:t>
            </a:r>
            <a:r>
              <a:rPr lang="en-US" sz="1200" i="1" dirty="0" smtClean="0">
                <a:latin typeface="Gotham"/>
                <a:cs typeface="Gotham"/>
              </a:rPr>
              <a:t>bar graph</a:t>
            </a:r>
          </a:p>
          <a:p>
            <a:pPr marL="0" indent="0">
              <a:lnSpc>
                <a:spcPct val="80000"/>
              </a:lnSpc>
              <a:buFont typeface="Arial" panose="020B0604020202020204" pitchFamily="34" charset="0"/>
              <a:buNone/>
              <a:defRPr/>
            </a:pPr>
            <a:endParaRPr lang="en-US" sz="1200" dirty="0" smtClean="0">
              <a:latin typeface="Gotham"/>
              <a:cs typeface="Gotham"/>
            </a:endParaRPr>
          </a:p>
          <a:p>
            <a:pPr marL="0" indent="0">
              <a:lnSpc>
                <a:spcPct val="80000"/>
              </a:lnSpc>
              <a:buFont typeface="Arial" panose="020B0604020202020204" pitchFamily="34" charset="0"/>
              <a:buNone/>
              <a:defRPr/>
            </a:pPr>
            <a:r>
              <a:rPr lang="en-US" sz="1200" dirty="0" smtClean="0">
                <a:latin typeface="Gotham"/>
                <a:cs typeface="Gotham"/>
              </a:rPr>
              <a:t>3. Display or represent data using images?</a:t>
            </a:r>
          </a:p>
          <a:p>
            <a:pPr marL="0" indent="0">
              <a:lnSpc>
                <a:spcPct val="80000"/>
              </a:lnSpc>
              <a:buFont typeface="Arial" panose="020B0604020202020204" pitchFamily="34" charset="0"/>
              <a:buNone/>
              <a:defRPr/>
            </a:pPr>
            <a:r>
              <a:rPr lang="en-US" sz="1200" i="1" dirty="0" smtClean="0">
                <a:latin typeface="Gotham"/>
                <a:cs typeface="Gotham"/>
              </a:rPr>
              <a:t>Answer:</a:t>
            </a:r>
            <a:r>
              <a:rPr lang="en-US" sz="1200" i="1" baseline="0" dirty="0" smtClean="0">
                <a:latin typeface="Gotham"/>
                <a:cs typeface="Gotham"/>
              </a:rPr>
              <a:t> </a:t>
            </a:r>
            <a:r>
              <a:rPr lang="en-US" sz="1200" i="1" dirty="0" smtClean="0">
                <a:latin typeface="Gotham"/>
                <a:cs typeface="Gotham"/>
              </a:rPr>
              <a:t>pictograph</a:t>
            </a:r>
          </a:p>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14</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defRPr/>
            </a:pPr>
            <a:r>
              <a:rPr lang="en-US" sz="1200" dirty="0" smtClean="0">
                <a:latin typeface="Gotham"/>
                <a:cs typeface="Gotham"/>
              </a:rPr>
              <a:t>4. What is an example of a numeric variable?</a:t>
            </a:r>
          </a:p>
          <a:p>
            <a:pPr marL="0" indent="0">
              <a:lnSpc>
                <a:spcPct val="80000"/>
              </a:lnSpc>
              <a:buFont typeface="Arial" panose="020B0604020202020204" pitchFamily="34" charset="0"/>
              <a:buNone/>
              <a:defRPr/>
            </a:pPr>
            <a:r>
              <a:rPr lang="en-US" sz="1200" i="1" dirty="0" smtClean="0">
                <a:latin typeface="Gotham"/>
                <a:cs typeface="Gotham"/>
              </a:rPr>
              <a:t>Answer:</a:t>
            </a:r>
            <a:r>
              <a:rPr lang="en-US" sz="1200" i="1" baseline="0" dirty="0" smtClean="0">
                <a:latin typeface="Gotham"/>
                <a:cs typeface="Gotham"/>
              </a:rPr>
              <a:t> weight or length</a:t>
            </a:r>
          </a:p>
          <a:p>
            <a:pPr marL="0" indent="0">
              <a:lnSpc>
                <a:spcPct val="80000"/>
              </a:lnSpc>
              <a:buFont typeface="Arial" panose="020B0604020202020204" pitchFamily="34" charset="0"/>
              <a:buNone/>
              <a:defRPr/>
            </a:pPr>
            <a:endParaRPr lang="en-US" sz="1200" i="1" dirty="0" smtClean="0">
              <a:latin typeface="Gotham"/>
              <a:cs typeface="Gotham"/>
            </a:endParaRPr>
          </a:p>
          <a:p>
            <a:pPr>
              <a:lnSpc>
                <a:spcPct val="80000"/>
              </a:lnSpc>
              <a:defRPr/>
            </a:pPr>
            <a:r>
              <a:rPr lang="en-US" sz="1200" dirty="0" smtClean="0">
                <a:latin typeface="Gotham"/>
                <a:cs typeface="Gotham"/>
              </a:rPr>
              <a:t>5. What is an example of a categorical variable? </a:t>
            </a:r>
          </a:p>
          <a:p>
            <a:pPr marL="0" marR="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1200" i="1" dirty="0" smtClean="0">
                <a:latin typeface="Gotham"/>
                <a:cs typeface="Gotham"/>
              </a:rPr>
              <a:t>Answer:</a:t>
            </a:r>
            <a:r>
              <a:rPr lang="en-US" sz="1200" i="1" baseline="0" dirty="0" smtClean="0">
                <a:latin typeface="Gotham"/>
                <a:cs typeface="Gotham"/>
              </a:rPr>
              <a:t> stage of life or gender</a:t>
            </a:r>
          </a:p>
          <a:p>
            <a:pPr marL="342900" indent="-342900">
              <a:lnSpc>
                <a:spcPct val="80000"/>
              </a:lnSpc>
              <a:buFont typeface="Arial" panose="020B0604020202020204" pitchFamily="34" charset="0"/>
              <a:buChar char="•"/>
              <a:defRPr/>
            </a:pPr>
            <a:endParaRPr lang="en-US" sz="1200" dirty="0" smtClean="0">
              <a:latin typeface="Gotham"/>
              <a:cs typeface="Gotham"/>
            </a:endParaRPr>
          </a:p>
          <a:p>
            <a:pPr>
              <a:lnSpc>
                <a:spcPct val="80000"/>
              </a:lnSpc>
              <a:defRPr/>
            </a:pPr>
            <a:r>
              <a:rPr lang="en-US" sz="1200" dirty="0" smtClean="0">
                <a:latin typeface="Gotham"/>
                <a:cs typeface="Gotham"/>
              </a:rPr>
              <a:t>6. What is an independent variable? </a:t>
            </a:r>
          </a:p>
          <a:p>
            <a:pPr>
              <a:lnSpc>
                <a:spcPct val="80000"/>
              </a:lnSpc>
              <a:defRPr/>
            </a:pPr>
            <a:r>
              <a:rPr lang="en-US" sz="1200" i="1" dirty="0" smtClean="0">
                <a:latin typeface="Gotham"/>
                <a:cs typeface="Gotham"/>
              </a:rPr>
              <a:t>Answer:</a:t>
            </a:r>
            <a:r>
              <a:rPr lang="en-US" sz="1200" i="1" baseline="0" dirty="0" smtClean="0">
                <a:latin typeface="Gotham"/>
                <a:cs typeface="Gotham"/>
              </a:rPr>
              <a:t> </a:t>
            </a:r>
            <a:r>
              <a:rPr lang="en-US" sz="3200" i="1" dirty="0" smtClean="0"/>
              <a:t>A variable that is not influenced or changed by other variables.</a:t>
            </a:r>
            <a:endParaRPr lang="en-US" sz="3200" dirty="0" smtClean="0"/>
          </a:p>
          <a:p>
            <a:endParaRPr lang="en-US" dirty="0" smtClean="0"/>
          </a:p>
          <a:p>
            <a:pPr>
              <a:lnSpc>
                <a:spcPct val="80000"/>
              </a:lnSpc>
              <a:defRPr/>
            </a:pPr>
            <a:r>
              <a:rPr lang="en-US" sz="1200" dirty="0" smtClean="0">
                <a:latin typeface="Gotham"/>
                <a:cs typeface="Gotham"/>
              </a:rPr>
              <a:t>7. What is a dependent variable?</a:t>
            </a:r>
          </a:p>
          <a:p>
            <a:pPr marL="0" marR="0" indent="0" algn="l" defTabSz="914400" rtl="0" eaLnBrk="1" fontAlgn="auto" latinLnBrk="0" hangingPunct="1">
              <a:lnSpc>
                <a:spcPct val="80000"/>
              </a:lnSpc>
              <a:spcBef>
                <a:spcPts val="0"/>
              </a:spcBef>
              <a:spcAft>
                <a:spcPts val="0"/>
              </a:spcAft>
              <a:buClrTx/>
              <a:buSzTx/>
              <a:buFontTx/>
              <a:buNone/>
              <a:tabLst/>
              <a:defRPr/>
            </a:pPr>
            <a:r>
              <a:rPr lang="en-US" sz="800" i="1" dirty="0" smtClean="0">
                <a:latin typeface="Gotham"/>
                <a:cs typeface="Gotham"/>
              </a:rPr>
              <a:t>Answer:</a:t>
            </a:r>
            <a:r>
              <a:rPr lang="en-US" sz="800" i="1" baseline="0" dirty="0" smtClean="0">
                <a:latin typeface="Gotham"/>
                <a:cs typeface="Gotham"/>
              </a:rPr>
              <a:t> </a:t>
            </a:r>
            <a:r>
              <a:rPr lang="en-US" sz="1200" i="1" dirty="0" smtClean="0"/>
              <a:t>A variable that is influenced and changed by other variables.</a:t>
            </a:r>
          </a:p>
          <a:p>
            <a:pPr>
              <a:lnSpc>
                <a:spcPct val="80000"/>
              </a:lnSpc>
              <a:defRPr/>
            </a:pPr>
            <a:endParaRPr lang="en-US" sz="1200" dirty="0" smtClean="0">
              <a:latin typeface="Gotham"/>
              <a:cs typeface="Gotham"/>
            </a:endParaRPr>
          </a:p>
          <a:p>
            <a:pPr>
              <a:lnSpc>
                <a:spcPct val="80000"/>
              </a:lnSpc>
              <a:defRPr/>
            </a:pPr>
            <a:r>
              <a:rPr lang="en-US" sz="1200" dirty="0" smtClean="0">
                <a:latin typeface="Gotham"/>
                <a:cs typeface="Gotham"/>
              </a:rPr>
              <a:t>8. Which variable typically goes on the x-axis?</a:t>
            </a:r>
          </a:p>
          <a:p>
            <a:pPr marL="0" marR="0" indent="0" algn="l" defTabSz="914400" rtl="0" eaLnBrk="1" fontAlgn="auto" latinLnBrk="0" hangingPunct="1">
              <a:lnSpc>
                <a:spcPct val="80000"/>
              </a:lnSpc>
              <a:spcBef>
                <a:spcPts val="0"/>
              </a:spcBef>
              <a:spcAft>
                <a:spcPts val="0"/>
              </a:spcAft>
              <a:buClrTx/>
              <a:buSzTx/>
              <a:buFontTx/>
              <a:buNone/>
              <a:tabLst/>
              <a:defRPr/>
            </a:pPr>
            <a:r>
              <a:rPr lang="en-US" sz="800" i="1" dirty="0" smtClean="0">
                <a:latin typeface="Gotham"/>
                <a:cs typeface="Gotham"/>
              </a:rPr>
              <a:t>Answer:</a:t>
            </a:r>
            <a:r>
              <a:rPr lang="en-US" sz="800" i="1" baseline="0" dirty="0" smtClean="0">
                <a:latin typeface="Gotham"/>
                <a:cs typeface="Gotham"/>
              </a:rPr>
              <a:t> </a:t>
            </a:r>
            <a:r>
              <a:rPr lang="en-US" sz="1200" i="1" dirty="0" smtClean="0"/>
              <a:t>independent</a:t>
            </a:r>
            <a:r>
              <a:rPr lang="en-US" sz="1200" i="1" baseline="0" dirty="0" smtClean="0"/>
              <a:t> variable</a:t>
            </a:r>
            <a:endParaRPr lang="en-US" sz="1200" dirty="0" smtClean="0"/>
          </a:p>
          <a:p>
            <a:pPr>
              <a:lnSpc>
                <a:spcPct val="80000"/>
              </a:lnSpc>
              <a:defRPr/>
            </a:pPr>
            <a:endParaRPr lang="en-US" sz="1200" dirty="0" smtClean="0">
              <a:latin typeface="Gotham"/>
              <a:cs typeface="Gotham"/>
            </a:endParaRPr>
          </a:p>
          <a:p>
            <a:pPr>
              <a:lnSpc>
                <a:spcPct val="80000"/>
              </a:lnSpc>
              <a:defRPr/>
            </a:pPr>
            <a:r>
              <a:rPr lang="en-US" sz="1200" dirty="0" smtClean="0">
                <a:latin typeface="Gotham"/>
                <a:cs typeface="Gotham"/>
              </a:rPr>
              <a:t>9. Which variable typically goes on the y-axis?</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i="1" dirty="0" smtClean="0">
                <a:latin typeface="Gotham"/>
                <a:cs typeface="Gotham"/>
              </a:rPr>
              <a:t>Answer:</a:t>
            </a:r>
            <a:r>
              <a:rPr lang="en-US" sz="800" i="1" baseline="0" dirty="0" smtClean="0">
                <a:latin typeface="Gotham"/>
                <a:cs typeface="Gotham"/>
              </a:rPr>
              <a:t> </a:t>
            </a:r>
            <a:r>
              <a:rPr lang="en-US" sz="1200" i="1" dirty="0" smtClean="0"/>
              <a:t>dependent variable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15</a:t>
            </a:fld>
            <a:endParaRPr lang="en-US"/>
          </a:p>
        </p:txBody>
      </p:sp>
    </p:spTree>
    <p:extLst>
      <p:ext uri="{BB962C8B-B14F-4D97-AF65-F5344CB8AC3E}">
        <p14:creationId xmlns:p14="http://schemas.microsoft.com/office/powerpoint/2010/main" val="2217270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A9B50E-4B11-4864-8D0C-6AC4E68B383E}" type="slidenum">
              <a:rPr lang="en-US" smtClean="0"/>
              <a:t>16</a:t>
            </a:fld>
            <a:endParaRPr lang="en-US"/>
          </a:p>
        </p:txBody>
      </p:sp>
    </p:spTree>
    <p:extLst>
      <p:ext uri="{BB962C8B-B14F-4D97-AF65-F5344CB8AC3E}">
        <p14:creationId xmlns:p14="http://schemas.microsoft.com/office/powerpoint/2010/main" val="2217270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2E8040-CC8C-41E3-8EAD-B756F302638F}"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383423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E8040-CC8C-41E3-8EAD-B756F302638F}"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81749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E8040-CC8C-41E3-8EAD-B756F302638F}"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179135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2E8040-CC8C-41E3-8EAD-B756F302638F}"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1339728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2E8040-CC8C-41E3-8EAD-B756F302638F}" type="datetimeFigureOut">
              <a:rPr lang="en-US" smtClean="0"/>
              <a:t>3/11/2016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303407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2E8040-CC8C-41E3-8EAD-B756F302638F}"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83892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2E8040-CC8C-41E3-8EAD-B756F302638F}" type="datetimeFigureOut">
              <a:rPr lang="en-US" smtClean="0"/>
              <a:t>3/11/2016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45604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2E8040-CC8C-41E3-8EAD-B756F302638F}" type="datetimeFigureOut">
              <a:rPr lang="en-US" smtClean="0"/>
              <a:t>3/11/2016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1350149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E8040-CC8C-41E3-8EAD-B756F302638F}" type="datetimeFigureOut">
              <a:rPr lang="en-US" smtClean="0"/>
              <a:t>3/11/2016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199710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E8040-CC8C-41E3-8EAD-B756F302638F}"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149178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2E8040-CC8C-41E3-8EAD-B756F302638F}" type="datetimeFigureOut">
              <a:rPr lang="en-US" smtClean="0"/>
              <a:t>3/11/2016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D7A709-4DE5-4D10-BEB2-D98BB884F06C}" type="slidenum">
              <a:rPr lang="en-US" smtClean="0"/>
              <a:t>‹#›</a:t>
            </a:fld>
            <a:endParaRPr lang="en-US"/>
          </a:p>
        </p:txBody>
      </p:sp>
    </p:spTree>
    <p:extLst>
      <p:ext uri="{BB962C8B-B14F-4D97-AF65-F5344CB8AC3E}">
        <p14:creationId xmlns:p14="http://schemas.microsoft.com/office/powerpoint/2010/main" val="301618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E8040-CC8C-41E3-8EAD-B756F302638F}" type="datetimeFigureOut">
              <a:rPr lang="en-US" smtClean="0"/>
              <a:t>3/11/2016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7A709-4DE5-4D10-BEB2-D98BB884F06C}" type="slidenum">
              <a:rPr lang="en-US" smtClean="0"/>
              <a:t>‹#›</a:t>
            </a:fld>
            <a:endParaRPr lang="en-US"/>
          </a:p>
        </p:txBody>
      </p:sp>
    </p:spTree>
    <p:extLst>
      <p:ext uri="{BB962C8B-B14F-4D97-AF65-F5344CB8AC3E}">
        <p14:creationId xmlns:p14="http://schemas.microsoft.com/office/powerpoint/2010/main" val="2606066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11138" y="211667"/>
            <a:ext cx="8707329" cy="6404864"/>
            <a:chOff x="211138" y="211667"/>
            <a:chExt cx="8707329" cy="6404864"/>
          </a:xfrm>
        </p:grpSpPr>
        <p:sp>
          <p:nvSpPr>
            <p:cNvPr id="4" name="Rectangle 3"/>
            <p:cNvSpPr/>
            <p:nvPr/>
          </p:nvSpPr>
          <p:spPr>
            <a:xfrm>
              <a:off x="211138" y="211667"/>
              <a:ext cx="8707329" cy="5683250"/>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11138" y="6176668"/>
              <a:ext cx="3832357" cy="338554"/>
            </a:xfrm>
            <a:prstGeom prst="rect">
              <a:avLst/>
            </a:prstGeom>
            <a:noFill/>
          </p:spPr>
          <p:txBody>
            <a:bodyPr wrap="square" rtlCol="0">
              <a:spAutoFit/>
            </a:bodyPr>
            <a:lstStyle/>
            <a:p>
              <a:r>
                <a:rPr lang="en-US" sz="1600" dirty="0" smtClean="0">
                  <a:solidFill>
                    <a:srgbClr val="228277"/>
                  </a:solidFill>
                </a:rPr>
                <a:t>/</a:t>
              </a:r>
              <a:r>
                <a:rPr lang="en-US" sz="1600" dirty="0" smtClean="0"/>
                <a:t>  STEM </a:t>
              </a:r>
              <a:r>
                <a:rPr lang="en-US" sz="1600" dirty="0" smtClean="0">
                  <a:solidFill>
                    <a:srgbClr val="228277"/>
                  </a:solidFill>
                </a:rPr>
                <a:t>Learning Sponsors:</a:t>
              </a:r>
              <a:endParaRPr lang="en-US" sz="1600" dirty="0">
                <a:solidFill>
                  <a:srgbClr val="228277"/>
                </a:solidFill>
              </a:endParaRPr>
            </a:p>
          </p:txBody>
        </p:sp>
        <p:pic>
          <p:nvPicPr>
            <p:cNvPr id="6" name="Picture 5" descr="OCEARCH_Curriculum_3 logos.jpg"/>
            <p:cNvPicPr>
              <a:picLocks noChangeAspect="1"/>
            </p:cNvPicPr>
            <p:nvPr/>
          </p:nvPicPr>
          <p:blipFill>
            <a:blip r:embed="rId2" cstate="print">
              <a:alphaModFix amt="41000"/>
              <a:extLst>
                <a:ext uri="{28A0092B-C50C-407E-A947-70E740481C1C}">
                  <a14:useLocalDpi xmlns:a14="http://schemas.microsoft.com/office/drawing/2010/main" val="0"/>
                </a:ext>
              </a:extLst>
            </a:blip>
            <a:stretch>
              <a:fillRect/>
            </a:stretch>
          </p:blipFill>
          <p:spPr>
            <a:xfrm>
              <a:off x="6145126" y="6050522"/>
              <a:ext cx="2762758" cy="566009"/>
            </a:xfrm>
            <a:prstGeom prst="rect">
              <a:avLst/>
            </a:prstGeom>
          </p:spPr>
        </p:pic>
        <p:pic>
          <p:nvPicPr>
            <p:cNvPr id="7" name="Picture 6"/>
            <p:cNvPicPr>
              <a:picLocks noChangeAspect="1"/>
            </p:cNvPicPr>
            <p:nvPr/>
          </p:nvPicPr>
          <p:blipFill>
            <a:blip r:embed="rId3"/>
            <a:stretch>
              <a:fillRect/>
            </a:stretch>
          </p:blipFill>
          <p:spPr>
            <a:xfrm>
              <a:off x="689687" y="661476"/>
              <a:ext cx="2320746" cy="455048"/>
            </a:xfrm>
            <a:prstGeom prst="rect">
              <a:avLst/>
            </a:prstGeom>
          </p:spPr>
        </p:pic>
      </p:grpSp>
      <p:sp>
        <p:nvSpPr>
          <p:cNvPr id="9" name="TextBox 8"/>
          <p:cNvSpPr txBox="1"/>
          <p:nvPr/>
        </p:nvSpPr>
        <p:spPr>
          <a:xfrm>
            <a:off x="689688" y="2374900"/>
            <a:ext cx="7844712" cy="2185214"/>
          </a:xfrm>
          <a:prstGeom prst="rect">
            <a:avLst/>
          </a:prstGeom>
          <a:noFill/>
        </p:spPr>
        <p:txBody>
          <a:bodyPr wrap="square" rtlCol="0">
            <a:spAutoFit/>
          </a:bodyPr>
          <a:lstStyle/>
          <a:p>
            <a:r>
              <a:rPr lang="en-US" sz="5400" dirty="0" smtClean="0">
                <a:solidFill>
                  <a:schemeClr val="bg1"/>
                </a:solidFill>
                <a:latin typeface="Gotham"/>
              </a:rPr>
              <a:t>REPRESENTING DATA GRAPHICALLY</a:t>
            </a:r>
            <a:endParaRPr lang="en-US" sz="4800" dirty="0" smtClean="0">
              <a:latin typeface="Gotham"/>
            </a:endParaRPr>
          </a:p>
          <a:p>
            <a:r>
              <a:rPr lang="en-US" sz="2800" dirty="0" smtClean="0">
                <a:latin typeface="Gotham"/>
              </a:rPr>
              <a:t>Grades 3 – 5 </a:t>
            </a:r>
            <a:endParaRPr lang="en-US" sz="2800" dirty="0">
              <a:latin typeface="Gotham"/>
            </a:endParaRPr>
          </a:p>
        </p:txBody>
      </p:sp>
    </p:spTree>
    <p:extLst>
      <p:ext uri="{BB962C8B-B14F-4D97-AF65-F5344CB8AC3E}">
        <p14:creationId xmlns:p14="http://schemas.microsoft.com/office/powerpoint/2010/main" val="512504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TYPES OF GRAPHS // BAR GRAPHS</a:t>
            </a:r>
            <a:endParaRPr lang="en-US" sz="2800" dirty="0">
              <a:solidFill>
                <a:schemeClr val="bg1"/>
              </a:solidFill>
              <a:latin typeface="Gotham"/>
            </a:endParaRPr>
          </a:p>
        </p:txBody>
      </p:sp>
      <p:sp>
        <p:nvSpPr>
          <p:cNvPr id="8" name="TextBox 7"/>
          <p:cNvSpPr txBox="1"/>
          <p:nvPr/>
        </p:nvSpPr>
        <p:spPr>
          <a:xfrm>
            <a:off x="211136" y="1524000"/>
            <a:ext cx="8475663" cy="4228850"/>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400" dirty="0">
                <a:latin typeface="Gotham"/>
                <a:cs typeface="Gotham"/>
              </a:rPr>
              <a:t>The </a:t>
            </a:r>
            <a:r>
              <a:rPr lang="en-US" sz="2400" u="sng" dirty="0">
                <a:latin typeface="Gotham"/>
                <a:cs typeface="Gotham"/>
              </a:rPr>
              <a:t>x-axis</a:t>
            </a:r>
            <a:r>
              <a:rPr lang="en-US" sz="2400" dirty="0">
                <a:latin typeface="Gotham"/>
                <a:cs typeface="Gotham"/>
              </a:rPr>
              <a:t> is the horizontal scale on the graph</a:t>
            </a:r>
            <a:r>
              <a:rPr lang="en-US" sz="2400" dirty="0" smtClean="0">
                <a:latin typeface="Gotham"/>
                <a:cs typeface="Gotham"/>
              </a:rPr>
              <a:t>.</a:t>
            </a:r>
          </a:p>
          <a:p>
            <a:pPr>
              <a:lnSpc>
                <a:spcPct val="80000"/>
              </a:lnSpc>
              <a:defRPr/>
            </a:pPr>
            <a:r>
              <a:rPr lang="en-US" sz="2400" dirty="0" smtClean="0">
                <a:latin typeface="Gotham"/>
                <a:cs typeface="Gotham"/>
              </a:rPr>
              <a:t>  </a:t>
            </a:r>
            <a:endParaRPr lang="en-US" sz="2400" dirty="0">
              <a:latin typeface="Gotham"/>
              <a:cs typeface="Gotham"/>
            </a:endParaRPr>
          </a:p>
          <a:p>
            <a:pPr marL="342900" indent="-342900">
              <a:lnSpc>
                <a:spcPct val="80000"/>
              </a:lnSpc>
              <a:buFont typeface="Arial" panose="020B0604020202020204" pitchFamily="34" charset="0"/>
              <a:buChar char="•"/>
              <a:defRPr/>
            </a:pPr>
            <a:r>
              <a:rPr lang="en-US" sz="2400" u="sng" dirty="0">
                <a:latin typeface="Gotham"/>
                <a:cs typeface="Gotham"/>
              </a:rPr>
              <a:t>Independent variables</a:t>
            </a:r>
            <a:r>
              <a:rPr lang="en-US" sz="2400" dirty="0">
                <a:latin typeface="Gotham"/>
                <a:cs typeface="Gotham"/>
              </a:rPr>
              <a:t>, or variables that are not influenced or changed by other variables, are placed on the x-axis.  Examples: time, names of sharks, stage of life, and gender</a:t>
            </a:r>
            <a:r>
              <a:rPr lang="en-US" sz="2400" dirty="0" smtClean="0">
                <a:latin typeface="Gotham"/>
                <a:cs typeface="Gotham"/>
              </a:rPr>
              <a:t>.</a:t>
            </a:r>
          </a:p>
          <a:p>
            <a:pPr>
              <a:lnSpc>
                <a:spcPct val="80000"/>
              </a:lnSpc>
              <a:defRPr/>
            </a:pPr>
            <a:endParaRPr lang="en-US" sz="2400" dirty="0">
              <a:latin typeface="Gotham"/>
              <a:cs typeface="Gotham"/>
            </a:endParaRPr>
          </a:p>
          <a:p>
            <a:pPr marL="342900" indent="-342900">
              <a:lnSpc>
                <a:spcPct val="80000"/>
              </a:lnSpc>
              <a:buFont typeface="Arial" panose="020B0604020202020204" pitchFamily="34" charset="0"/>
              <a:buChar char="•"/>
              <a:defRPr/>
            </a:pPr>
            <a:r>
              <a:rPr lang="en-US" sz="2400" dirty="0">
                <a:latin typeface="Gotham"/>
                <a:cs typeface="Gotham"/>
              </a:rPr>
              <a:t>The </a:t>
            </a:r>
            <a:r>
              <a:rPr lang="en-US" sz="2400" u="sng" dirty="0">
                <a:latin typeface="Gotham"/>
                <a:cs typeface="Gotham"/>
              </a:rPr>
              <a:t>y-axis</a:t>
            </a:r>
            <a:r>
              <a:rPr lang="en-US" sz="2400" dirty="0">
                <a:latin typeface="Gotham"/>
                <a:cs typeface="Gotham"/>
              </a:rPr>
              <a:t> is the vertical scale on the graph</a:t>
            </a:r>
            <a:r>
              <a:rPr lang="en-US" sz="2400" dirty="0" smtClean="0">
                <a:latin typeface="Gotham"/>
                <a:cs typeface="Gotham"/>
              </a:rPr>
              <a:t>.</a:t>
            </a:r>
          </a:p>
          <a:p>
            <a:pPr>
              <a:lnSpc>
                <a:spcPct val="80000"/>
              </a:lnSpc>
              <a:defRPr/>
            </a:pPr>
            <a:endParaRPr lang="en-US" sz="2400" dirty="0">
              <a:latin typeface="Gotham"/>
              <a:cs typeface="Gotham"/>
            </a:endParaRPr>
          </a:p>
          <a:p>
            <a:pPr marL="342900" indent="-342900">
              <a:lnSpc>
                <a:spcPct val="80000"/>
              </a:lnSpc>
              <a:buFont typeface="Arial" panose="020B0604020202020204" pitchFamily="34" charset="0"/>
              <a:buChar char="•"/>
              <a:defRPr/>
            </a:pPr>
            <a:r>
              <a:rPr lang="en-US" sz="2400" u="sng" dirty="0">
                <a:latin typeface="Gotham"/>
                <a:cs typeface="Gotham"/>
              </a:rPr>
              <a:t>Dependent variable</a:t>
            </a:r>
            <a:r>
              <a:rPr lang="en-US" sz="2400" dirty="0">
                <a:latin typeface="Gotham"/>
                <a:cs typeface="Gotham"/>
              </a:rPr>
              <a:t>, or variables that are influenced or changed by other variables, are placed on the y-axis. Examples: weight, length, or any other number that can change based on the variables. </a:t>
            </a:r>
          </a:p>
          <a:p>
            <a:pPr>
              <a:lnSpc>
                <a:spcPct val="80000"/>
              </a:lnSpc>
              <a:defRPr/>
            </a:pPr>
            <a:endParaRPr lang="en-US" sz="2400" dirty="0">
              <a:latin typeface="Gotham"/>
              <a:cs typeface="Gotham"/>
            </a:endParaRPr>
          </a:p>
        </p:txBody>
      </p:sp>
    </p:spTree>
    <p:extLst>
      <p:ext uri="{BB962C8B-B14F-4D97-AF65-F5344CB8AC3E}">
        <p14:creationId xmlns:p14="http://schemas.microsoft.com/office/powerpoint/2010/main" val="830470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TYPES OF GRAPHS // BAR GRAPHS</a:t>
            </a:r>
            <a:endParaRPr lang="en-US" sz="2800" dirty="0">
              <a:solidFill>
                <a:schemeClr val="bg1"/>
              </a:solidFill>
              <a:latin typeface="Gotham"/>
            </a:endParaRPr>
          </a:p>
        </p:txBody>
      </p:sp>
      <p:pic>
        <p:nvPicPr>
          <p:cNvPr id="9" name="Picture 2" descr="grap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8775" y="1428750"/>
            <a:ext cx="6880225"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9"/>
          <p:cNvGrpSpPr>
            <a:grpSpLocks/>
          </p:cNvGrpSpPr>
          <p:nvPr/>
        </p:nvGrpSpPr>
        <p:grpSpPr bwMode="auto">
          <a:xfrm>
            <a:off x="2990850" y="582613"/>
            <a:ext cx="3505200" cy="846137"/>
            <a:chOff x="2990850" y="582613"/>
            <a:chExt cx="3505200" cy="846137"/>
          </a:xfrm>
        </p:grpSpPr>
        <p:cxnSp>
          <p:nvCxnSpPr>
            <p:cNvPr id="11" name="Straight Arrow Connector 10"/>
            <p:cNvCxnSpPr/>
            <p:nvPr/>
          </p:nvCxnSpPr>
          <p:spPr>
            <a:xfrm>
              <a:off x="4705350" y="1044575"/>
              <a:ext cx="0" cy="384175"/>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2990850" y="582613"/>
              <a:ext cx="3505200" cy="461665"/>
            </a:xfrm>
            <a:prstGeom prst="rect">
              <a:avLst/>
            </a:prstGeom>
            <a:noFill/>
            <a:ln w="19050">
              <a:solidFill>
                <a:srgbClr val="00B0F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a:r>
                <a:rPr lang="en-US" altLang="en-US" sz="2400"/>
                <a:t>descriptive title</a:t>
              </a:r>
            </a:p>
          </p:txBody>
        </p:sp>
      </p:grpSp>
      <p:grpSp>
        <p:nvGrpSpPr>
          <p:cNvPr id="13" name="Group 12"/>
          <p:cNvGrpSpPr>
            <a:grpSpLocks/>
          </p:cNvGrpSpPr>
          <p:nvPr/>
        </p:nvGrpSpPr>
        <p:grpSpPr bwMode="auto">
          <a:xfrm>
            <a:off x="161925" y="809625"/>
            <a:ext cx="2400300" cy="1828800"/>
            <a:chOff x="161541" y="809973"/>
            <a:chExt cx="2400300" cy="1828353"/>
          </a:xfrm>
        </p:grpSpPr>
        <p:cxnSp>
          <p:nvCxnSpPr>
            <p:cNvPr id="14" name="Straight Arrow Connector 13"/>
            <p:cNvCxnSpPr/>
            <p:nvPr/>
          </p:nvCxnSpPr>
          <p:spPr>
            <a:xfrm>
              <a:off x="1887154" y="2009830"/>
              <a:ext cx="247650" cy="628496"/>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6"/>
            <p:cNvSpPr txBox="1">
              <a:spLocks noChangeArrowheads="1"/>
            </p:cNvSpPr>
            <p:nvPr/>
          </p:nvSpPr>
          <p:spPr bwMode="auto">
            <a:xfrm>
              <a:off x="161541" y="809973"/>
              <a:ext cx="2400300" cy="1200329"/>
            </a:xfrm>
            <a:prstGeom prst="rect">
              <a:avLst/>
            </a:prstGeom>
            <a:noFill/>
            <a:ln w="19050">
              <a:solidFill>
                <a:srgbClr val="00B0F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a:r>
                <a:rPr lang="en-US" altLang="en-US" sz="2400"/>
                <a:t>y-axis /dependent variable</a:t>
              </a:r>
            </a:p>
          </p:txBody>
        </p:sp>
      </p:grpSp>
      <p:grpSp>
        <p:nvGrpSpPr>
          <p:cNvPr id="16" name="Group 15"/>
          <p:cNvGrpSpPr>
            <a:grpSpLocks/>
          </p:cNvGrpSpPr>
          <p:nvPr/>
        </p:nvGrpSpPr>
        <p:grpSpPr bwMode="auto">
          <a:xfrm>
            <a:off x="161925" y="4819650"/>
            <a:ext cx="3695700" cy="1200150"/>
            <a:chOff x="161541" y="4819471"/>
            <a:chExt cx="3696084" cy="1200329"/>
          </a:xfrm>
        </p:grpSpPr>
        <p:cxnSp>
          <p:nvCxnSpPr>
            <p:cNvPr id="17" name="Straight Arrow Connector 16"/>
            <p:cNvCxnSpPr/>
            <p:nvPr/>
          </p:nvCxnSpPr>
          <p:spPr>
            <a:xfrm flipV="1">
              <a:off x="2562090" y="5238634"/>
              <a:ext cx="1295535" cy="228634"/>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8" name="TextBox 21"/>
            <p:cNvSpPr txBox="1">
              <a:spLocks noChangeArrowheads="1"/>
            </p:cNvSpPr>
            <p:nvPr/>
          </p:nvSpPr>
          <p:spPr bwMode="auto">
            <a:xfrm>
              <a:off x="161541" y="4819471"/>
              <a:ext cx="2400300" cy="1200329"/>
            </a:xfrm>
            <a:prstGeom prst="rect">
              <a:avLst/>
            </a:prstGeom>
            <a:noFill/>
            <a:ln w="19050">
              <a:solidFill>
                <a:srgbClr val="00B0F0"/>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a:r>
                <a:rPr lang="en-US" altLang="en-US" sz="2400"/>
                <a:t>x-axis /independent variable</a:t>
              </a:r>
            </a:p>
          </p:txBody>
        </p:sp>
      </p:grpSp>
    </p:spTree>
    <p:extLst>
      <p:ext uri="{BB962C8B-B14F-4D97-AF65-F5344CB8AC3E}">
        <p14:creationId xmlns:p14="http://schemas.microsoft.com/office/powerpoint/2010/main" val="332510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TYPES OF GRAPHS // PICTOGRAPHS</a:t>
            </a:r>
            <a:endParaRPr lang="en-US" sz="2800" dirty="0">
              <a:solidFill>
                <a:schemeClr val="bg1"/>
              </a:solidFill>
              <a:latin typeface="Gotham"/>
            </a:endParaRPr>
          </a:p>
        </p:txBody>
      </p:sp>
      <p:sp>
        <p:nvSpPr>
          <p:cNvPr id="8" name="TextBox 7"/>
          <p:cNvSpPr txBox="1"/>
          <p:nvPr/>
        </p:nvSpPr>
        <p:spPr>
          <a:xfrm>
            <a:off x="211136" y="1524000"/>
            <a:ext cx="8475663" cy="1618905"/>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000" dirty="0">
                <a:latin typeface="Gotham"/>
                <a:cs typeface="Gotham"/>
              </a:rPr>
              <a:t>A </a:t>
            </a:r>
            <a:r>
              <a:rPr lang="en-US" sz="2000" u="sng" dirty="0">
                <a:latin typeface="Gotham"/>
                <a:cs typeface="Gotham"/>
              </a:rPr>
              <a:t>pictograph</a:t>
            </a:r>
            <a:r>
              <a:rPr lang="en-US" sz="2000" dirty="0">
                <a:latin typeface="Gotham"/>
                <a:cs typeface="Gotham"/>
              </a:rPr>
              <a:t> is a fun and easy way to display or represent data using pictures</a:t>
            </a:r>
            <a:r>
              <a:rPr lang="en-US" sz="2000" dirty="0" smtClean="0">
                <a:latin typeface="Gotham"/>
                <a:cs typeface="Gotham"/>
              </a:rPr>
              <a:t>.</a:t>
            </a:r>
          </a:p>
          <a:p>
            <a:pPr>
              <a:lnSpc>
                <a:spcPct val="80000"/>
              </a:lnSpc>
              <a:defRPr/>
            </a:pPr>
            <a:endParaRPr lang="en-US" sz="2000" dirty="0">
              <a:latin typeface="Gotham"/>
              <a:cs typeface="Gotham"/>
            </a:endParaRPr>
          </a:p>
          <a:p>
            <a:pPr marL="342900" indent="-342900">
              <a:lnSpc>
                <a:spcPct val="80000"/>
              </a:lnSpc>
              <a:buFont typeface="Arial" panose="020B0604020202020204" pitchFamily="34" charset="0"/>
              <a:buChar char="•"/>
              <a:defRPr/>
            </a:pPr>
            <a:r>
              <a:rPr lang="en-US" sz="2000" dirty="0">
                <a:latin typeface="Gotham"/>
                <a:cs typeface="Gotham"/>
              </a:rPr>
              <a:t>Below is an example of a pictograph that OCEARCH may use to determine how many sharks they tagged in one week. </a:t>
            </a:r>
          </a:p>
          <a:p>
            <a:pPr>
              <a:lnSpc>
                <a:spcPct val="80000"/>
              </a:lnSpc>
              <a:defRPr/>
            </a:pPr>
            <a:endParaRPr lang="en-US" sz="2400" dirty="0">
              <a:latin typeface="Gotham"/>
              <a:cs typeface="Gotham"/>
            </a:endParaRPr>
          </a:p>
        </p:txBody>
      </p:sp>
      <p:grpSp>
        <p:nvGrpSpPr>
          <p:cNvPr id="3" name="Group 2"/>
          <p:cNvGrpSpPr>
            <a:grpSpLocks/>
          </p:cNvGrpSpPr>
          <p:nvPr/>
        </p:nvGrpSpPr>
        <p:grpSpPr bwMode="auto">
          <a:xfrm>
            <a:off x="1663862" y="2811421"/>
            <a:ext cx="5570210" cy="2867594"/>
            <a:chOff x="2230" y="3422"/>
            <a:chExt cx="7694" cy="3494"/>
          </a:xfrm>
        </p:grpSpPr>
        <p:cxnSp>
          <p:nvCxnSpPr>
            <p:cNvPr id="1027" name="AutoShape 3"/>
            <p:cNvCxnSpPr>
              <a:cxnSpLocks noChangeShapeType="1"/>
            </p:cNvCxnSpPr>
            <p:nvPr/>
          </p:nvCxnSpPr>
          <p:spPr bwMode="auto">
            <a:xfrm>
              <a:off x="2230" y="6916"/>
              <a:ext cx="7694" cy="0"/>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cxnSp>
        <p:pic>
          <p:nvPicPr>
            <p:cNvPr id="1028" name="Picture 4"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4" y="6056"/>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4" y="5218"/>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4" y="4261"/>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74" y="3422"/>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2" y="5949"/>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72" y="4992"/>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1" y="6056"/>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1" y="5218"/>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2" descr="largesharkS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61" y="4369"/>
              <a:ext cx="1333" cy="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Box 8"/>
          <p:cNvSpPr txBox="1"/>
          <p:nvPr/>
        </p:nvSpPr>
        <p:spPr>
          <a:xfrm>
            <a:off x="1371600" y="5791200"/>
            <a:ext cx="6172200" cy="338554"/>
          </a:xfrm>
          <a:prstGeom prst="rect">
            <a:avLst/>
          </a:prstGeom>
          <a:noFill/>
        </p:spPr>
        <p:txBody>
          <a:bodyPr wrap="square" rtlCol="0">
            <a:spAutoFit/>
          </a:bodyPr>
          <a:lstStyle/>
          <a:p>
            <a:pPr algn="ctr"/>
            <a:r>
              <a:rPr lang="en-US" sz="1600" dirty="0" smtClean="0">
                <a:latin typeface="Gotham"/>
              </a:rPr>
              <a:t>Great White Sharks   Tiger Sharks	Bull Sharks</a:t>
            </a:r>
            <a:endParaRPr lang="en-US" sz="1600" dirty="0"/>
          </a:p>
        </p:txBody>
      </p:sp>
      <p:sp>
        <p:nvSpPr>
          <p:cNvPr id="21" name="TextBox 20"/>
          <p:cNvSpPr txBox="1"/>
          <p:nvPr/>
        </p:nvSpPr>
        <p:spPr>
          <a:xfrm>
            <a:off x="289222" y="2942117"/>
            <a:ext cx="6172200" cy="338554"/>
          </a:xfrm>
          <a:prstGeom prst="rect">
            <a:avLst/>
          </a:prstGeom>
          <a:noFill/>
        </p:spPr>
        <p:txBody>
          <a:bodyPr wrap="square" rtlCol="0">
            <a:spAutoFit/>
          </a:bodyPr>
          <a:lstStyle/>
          <a:p>
            <a:pPr algn="ctr"/>
            <a:r>
              <a:rPr lang="en-US" sz="1600" b="1" dirty="0" smtClean="0">
                <a:latin typeface="Gotham"/>
              </a:rPr>
              <a:t>Number of Sharks Tagged in One Week</a:t>
            </a:r>
            <a:endParaRPr lang="en-US" sz="1600" b="1" dirty="0"/>
          </a:p>
        </p:txBody>
      </p:sp>
      <p:sp>
        <p:nvSpPr>
          <p:cNvPr id="11" name="Text Box 2"/>
          <p:cNvSpPr txBox="1">
            <a:spLocks noChangeArrowheads="1"/>
          </p:cNvSpPr>
          <p:nvPr/>
        </p:nvSpPr>
        <p:spPr bwMode="auto">
          <a:xfrm>
            <a:off x="6179559" y="6129754"/>
            <a:ext cx="2728481" cy="6360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600" b="1" i="0" u="none" strike="noStrike" cap="none" normalizeH="0" baseline="0" dirty="0" smtClean="0">
                <a:ln>
                  <a:noFill/>
                </a:ln>
                <a:solidFill>
                  <a:schemeClr val="tx1"/>
                </a:solidFill>
                <a:effectLst/>
                <a:latin typeface="Calibri" pitchFamily="34" charset="0"/>
                <a:cs typeface="Arial" pitchFamily="34" charset="0"/>
              </a:rPr>
              <a:t>KEY</a:t>
            </a:r>
            <a:r>
              <a:rPr kumimoji="0" lang="en-US" altLang="en-US" sz="1100" b="0"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cs typeface="Arial" pitchFamily="34" charset="0"/>
              </a:rPr>
              <a:t>            = one shark</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422" y="6221711"/>
            <a:ext cx="786297" cy="48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8436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11138" y="211667"/>
            <a:ext cx="8707329" cy="6404864"/>
            <a:chOff x="211138" y="211667"/>
            <a:chExt cx="8707329" cy="6404864"/>
          </a:xfrm>
        </p:grpSpPr>
        <p:sp>
          <p:nvSpPr>
            <p:cNvPr id="4" name="Rectangle 3"/>
            <p:cNvSpPr/>
            <p:nvPr/>
          </p:nvSpPr>
          <p:spPr>
            <a:xfrm>
              <a:off x="211138" y="211667"/>
              <a:ext cx="8707329" cy="5683250"/>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11138" y="6176668"/>
              <a:ext cx="3832357" cy="338554"/>
            </a:xfrm>
            <a:prstGeom prst="rect">
              <a:avLst/>
            </a:prstGeom>
            <a:noFill/>
          </p:spPr>
          <p:txBody>
            <a:bodyPr wrap="square" rtlCol="0">
              <a:spAutoFit/>
            </a:bodyPr>
            <a:lstStyle/>
            <a:p>
              <a:r>
                <a:rPr lang="en-US" sz="1600" dirty="0" smtClean="0">
                  <a:solidFill>
                    <a:srgbClr val="228277"/>
                  </a:solidFill>
                </a:rPr>
                <a:t>/</a:t>
              </a:r>
              <a:r>
                <a:rPr lang="en-US" sz="1600" dirty="0" smtClean="0"/>
                <a:t>  STEM </a:t>
              </a:r>
              <a:r>
                <a:rPr lang="en-US" sz="1600" dirty="0" smtClean="0">
                  <a:solidFill>
                    <a:srgbClr val="228277"/>
                  </a:solidFill>
                </a:rPr>
                <a:t>Learning Sponsors:</a:t>
              </a:r>
              <a:endParaRPr lang="en-US" sz="1600" dirty="0">
                <a:solidFill>
                  <a:srgbClr val="228277"/>
                </a:solidFill>
              </a:endParaRPr>
            </a:p>
          </p:txBody>
        </p:sp>
        <p:pic>
          <p:nvPicPr>
            <p:cNvPr id="6" name="Picture 5" descr="OCEARCH_Curriculum_3 logos.jpg"/>
            <p:cNvPicPr>
              <a:picLocks noChangeAspect="1"/>
            </p:cNvPicPr>
            <p:nvPr/>
          </p:nvPicPr>
          <p:blipFill>
            <a:blip r:embed="rId2" cstate="print">
              <a:alphaModFix amt="41000"/>
              <a:extLst>
                <a:ext uri="{28A0092B-C50C-407E-A947-70E740481C1C}">
                  <a14:useLocalDpi xmlns:a14="http://schemas.microsoft.com/office/drawing/2010/main" val="0"/>
                </a:ext>
              </a:extLst>
            </a:blip>
            <a:stretch>
              <a:fillRect/>
            </a:stretch>
          </p:blipFill>
          <p:spPr>
            <a:xfrm>
              <a:off x="6145126" y="6050522"/>
              <a:ext cx="2762758" cy="566009"/>
            </a:xfrm>
            <a:prstGeom prst="rect">
              <a:avLst/>
            </a:prstGeom>
          </p:spPr>
        </p:pic>
        <p:pic>
          <p:nvPicPr>
            <p:cNvPr id="7" name="Picture 6"/>
            <p:cNvPicPr>
              <a:picLocks noChangeAspect="1"/>
            </p:cNvPicPr>
            <p:nvPr/>
          </p:nvPicPr>
          <p:blipFill>
            <a:blip r:embed="rId3"/>
            <a:stretch>
              <a:fillRect/>
            </a:stretch>
          </p:blipFill>
          <p:spPr>
            <a:xfrm>
              <a:off x="689687" y="661476"/>
              <a:ext cx="2320746" cy="455048"/>
            </a:xfrm>
            <a:prstGeom prst="rect">
              <a:avLst/>
            </a:prstGeom>
          </p:spPr>
        </p:pic>
      </p:grpSp>
      <p:sp>
        <p:nvSpPr>
          <p:cNvPr id="9" name="TextBox 8"/>
          <p:cNvSpPr txBox="1"/>
          <p:nvPr/>
        </p:nvSpPr>
        <p:spPr>
          <a:xfrm>
            <a:off x="689688" y="2374900"/>
            <a:ext cx="7844712" cy="2431435"/>
          </a:xfrm>
          <a:prstGeom prst="rect">
            <a:avLst/>
          </a:prstGeom>
          <a:noFill/>
        </p:spPr>
        <p:txBody>
          <a:bodyPr wrap="square" rtlCol="0">
            <a:spAutoFit/>
          </a:bodyPr>
          <a:lstStyle/>
          <a:p>
            <a:r>
              <a:rPr lang="en-US" sz="5400" dirty="0">
                <a:solidFill>
                  <a:schemeClr val="bg1"/>
                </a:solidFill>
                <a:latin typeface="Gotham"/>
              </a:rPr>
              <a:t>REPRESENTING DATA GRAPHICALLY</a:t>
            </a:r>
            <a:endParaRPr lang="en-US" sz="4800" dirty="0">
              <a:latin typeface="Gotham"/>
            </a:endParaRPr>
          </a:p>
          <a:p>
            <a:r>
              <a:rPr lang="en-US" sz="4400" dirty="0" smtClean="0">
                <a:latin typeface="Gotham"/>
              </a:rPr>
              <a:t>/ REVIEW</a:t>
            </a:r>
            <a:endParaRPr lang="en-US" sz="4400" dirty="0" smtClean="0">
              <a:latin typeface="Gotham"/>
            </a:endParaRPr>
          </a:p>
        </p:txBody>
      </p:sp>
    </p:spTree>
    <p:extLst>
      <p:ext uri="{BB962C8B-B14F-4D97-AF65-F5344CB8AC3E}">
        <p14:creationId xmlns:p14="http://schemas.microsoft.com/office/powerpoint/2010/main" val="1861919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REVIEW</a:t>
            </a:r>
            <a:endParaRPr lang="en-US" sz="2800" dirty="0">
              <a:solidFill>
                <a:schemeClr val="bg1"/>
              </a:solidFill>
              <a:latin typeface="Gotham"/>
            </a:endParaRPr>
          </a:p>
        </p:txBody>
      </p:sp>
      <p:sp>
        <p:nvSpPr>
          <p:cNvPr id="8" name="TextBox 7"/>
          <p:cNvSpPr txBox="1"/>
          <p:nvPr/>
        </p:nvSpPr>
        <p:spPr>
          <a:xfrm>
            <a:off x="211136" y="1524000"/>
            <a:ext cx="8475663" cy="3194721"/>
          </a:xfrm>
          <a:prstGeom prst="rect">
            <a:avLst/>
          </a:prstGeom>
          <a:noFill/>
          <a:ln>
            <a:noFill/>
          </a:ln>
        </p:spPr>
        <p:txBody>
          <a:bodyPr wrap="square" rtlCol="0">
            <a:spAutoFit/>
          </a:bodyPr>
          <a:lstStyle/>
          <a:p>
            <a:pPr algn="ctr">
              <a:lnSpc>
                <a:spcPct val="80000"/>
              </a:lnSpc>
              <a:defRPr/>
            </a:pPr>
            <a:r>
              <a:rPr lang="en-US" sz="2800" dirty="0">
                <a:latin typeface="Gotham"/>
                <a:cs typeface="Gotham"/>
              </a:rPr>
              <a:t>What type of graph would you use if you wanted to</a:t>
            </a:r>
            <a:r>
              <a:rPr lang="en-US" sz="2800" dirty="0" smtClean="0">
                <a:latin typeface="Gotham"/>
                <a:cs typeface="Gotham"/>
              </a:rPr>
              <a:t>:</a:t>
            </a:r>
          </a:p>
          <a:p>
            <a:pPr algn="ctr">
              <a:lnSpc>
                <a:spcPct val="80000"/>
              </a:lnSpc>
              <a:defRPr/>
            </a:pPr>
            <a:endParaRPr lang="en-US" sz="2800" dirty="0">
              <a:latin typeface="Gotham"/>
              <a:cs typeface="Gotham"/>
            </a:endParaRPr>
          </a:p>
          <a:p>
            <a:pPr>
              <a:lnSpc>
                <a:spcPct val="80000"/>
              </a:lnSpc>
              <a:defRPr/>
            </a:pPr>
            <a:r>
              <a:rPr lang="en-US" sz="2800" dirty="0" smtClean="0">
                <a:latin typeface="Gotham"/>
                <a:cs typeface="Gotham"/>
              </a:rPr>
              <a:t>1. Show </a:t>
            </a:r>
            <a:r>
              <a:rPr lang="en-US" sz="2800" dirty="0">
                <a:latin typeface="Gotham"/>
                <a:cs typeface="Gotham"/>
              </a:rPr>
              <a:t>how often a variable occurs? </a:t>
            </a:r>
          </a:p>
          <a:p>
            <a:pPr marL="342900" indent="-342900">
              <a:lnSpc>
                <a:spcPct val="80000"/>
              </a:lnSpc>
              <a:buFont typeface="Arial" panose="020B0604020202020204" pitchFamily="34" charset="0"/>
              <a:buChar char="•"/>
              <a:defRPr/>
            </a:pPr>
            <a:endParaRPr lang="en-US" sz="2800" dirty="0" smtClean="0">
              <a:latin typeface="Gotham"/>
              <a:cs typeface="Gotham"/>
            </a:endParaRPr>
          </a:p>
          <a:p>
            <a:pPr>
              <a:lnSpc>
                <a:spcPct val="80000"/>
              </a:lnSpc>
              <a:defRPr/>
            </a:pPr>
            <a:r>
              <a:rPr lang="en-US" sz="2800" dirty="0" smtClean="0">
                <a:latin typeface="Gotham"/>
                <a:cs typeface="Gotham"/>
              </a:rPr>
              <a:t>2. Compare </a:t>
            </a:r>
            <a:r>
              <a:rPr lang="en-US" sz="2800" dirty="0">
                <a:latin typeface="Gotham"/>
                <a:cs typeface="Gotham"/>
              </a:rPr>
              <a:t>variables or track large changes over time? </a:t>
            </a:r>
          </a:p>
          <a:p>
            <a:pPr marL="342900" indent="-342900">
              <a:lnSpc>
                <a:spcPct val="80000"/>
              </a:lnSpc>
              <a:buFont typeface="Arial" panose="020B0604020202020204" pitchFamily="34" charset="0"/>
              <a:buChar char="•"/>
              <a:defRPr/>
            </a:pPr>
            <a:endParaRPr lang="en-US" sz="2800" dirty="0" smtClean="0">
              <a:latin typeface="Gotham"/>
              <a:cs typeface="Gotham"/>
            </a:endParaRPr>
          </a:p>
          <a:p>
            <a:pPr>
              <a:lnSpc>
                <a:spcPct val="80000"/>
              </a:lnSpc>
              <a:defRPr/>
            </a:pPr>
            <a:r>
              <a:rPr lang="en-US" sz="2800" dirty="0" smtClean="0">
                <a:latin typeface="Gotham"/>
                <a:cs typeface="Gotham"/>
              </a:rPr>
              <a:t>3. Display </a:t>
            </a:r>
            <a:r>
              <a:rPr lang="en-US" sz="2800" dirty="0">
                <a:latin typeface="Gotham"/>
                <a:cs typeface="Gotham"/>
              </a:rPr>
              <a:t>or represent data using images?</a:t>
            </a:r>
          </a:p>
          <a:p>
            <a:pPr>
              <a:lnSpc>
                <a:spcPct val="80000"/>
              </a:lnSpc>
              <a:defRPr/>
            </a:pPr>
            <a:endParaRPr lang="en-US" sz="2800" dirty="0">
              <a:latin typeface="Gotham"/>
              <a:cs typeface="Gotham"/>
            </a:endParaRPr>
          </a:p>
        </p:txBody>
      </p:sp>
    </p:spTree>
    <p:extLst>
      <p:ext uri="{BB962C8B-B14F-4D97-AF65-F5344CB8AC3E}">
        <p14:creationId xmlns:p14="http://schemas.microsoft.com/office/powerpoint/2010/main" val="4178727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REVIEW</a:t>
            </a:r>
            <a:endParaRPr lang="en-US" sz="2800" dirty="0">
              <a:solidFill>
                <a:schemeClr val="bg1"/>
              </a:solidFill>
              <a:latin typeface="Gotham"/>
            </a:endParaRPr>
          </a:p>
        </p:txBody>
      </p:sp>
      <p:sp>
        <p:nvSpPr>
          <p:cNvPr id="8" name="TextBox 7"/>
          <p:cNvSpPr txBox="1"/>
          <p:nvPr/>
        </p:nvSpPr>
        <p:spPr>
          <a:xfrm>
            <a:off x="211136" y="1524000"/>
            <a:ext cx="8475663" cy="4228850"/>
          </a:xfrm>
          <a:prstGeom prst="rect">
            <a:avLst/>
          </a:prstGeom>
          <a:noFill/>
          <a:ln>
            <a:noFill/>
          </a:ln>
        </p:spPr>
        <p:txBody>
          <a:bodyPr wrap="square" rtlCol="0">
            <a:spAutoFit/>
          </a:bodyPr>
          <a:lstStyle/>
          <a:p>
            <a:pPr>
              <a:lnSpc>
                <a:spcPct val="80000"/>
              </a:lnSpc>
              <a:defRPr/>
            </a:pPr>
            <a:r>
              <a:rPr lang="en-US" sz="2800" dirty="0" smtClean="0">
                <a:latin typeface="Gotham"/>
                <a:cs typeface="Gotham"/>
              </a:rPr>
              <a:t>4. What </a:t>
            </a:r>
            <a:r>
              <a:rPr lang="en-US" sz="2800" dirty="0">
                <a:latin typeface="Gotham"/>
                <a:cs typeface="Gotham"/>
              </a:rPr>
              <a:t>is an example of a numeric variable?</a:t>
            </a:r>
          </a:p>
          <a:p>
            <a:pPr marL="342900" indent="-342900">
              <a:lnSpc>
                <a:spcPct val="80000"/>
              </a:lnSpc>
              <a:buFont typeface="Arial" panose="020B0604020202020204" pitchFamily="34" charset="0"/>
              <a:buChar char="•"/>
              <a:defRPr/>
            </a:pPr>
            <a:endParaRPr lang="en-US" sz="2800" dirty="0" smtClean="0">
              <a:latin typeface="Gotham"/>
              <a:cs typeface="Gotham"/>
            </a:endParaRPr>
          </a:p>
          <a:p>
            <a:pPr>
              <a:lnSpc>
                <a:spcPct val="80000"/>
              </a:lnSpc>
              <a:defRPr/>
            </a:pPr>
            <a:r>
              <a:rPr lang="en-US" sz="2800" dirty="0" smtClean="0">
                <a:latin typeface="Gotham"/>
                <a:cs typeface="Gotham"/>
              </a:rPr>
              <a:t>5. What </a:t>
            </a:r>
            <a:r>
              <a:rPr lang="en-US" sz="2800" dirty="0">
                <a:latin typeface="Gotham"/>
                <a:cs typeface="Gotham"/>
              </a:rPr>
              <a:t>is an example of a categorical variable? </a:t>
            </a:r>
          </a:p>
          <a:p>
            <a:pPr marL="342900" indent="-342900">
              <a:lnSpc>
                <a:spcPct val="80000"/>
              </a:lnSpc>
              <a:buFont typeface="Arial" panose="020B0604020202020204" pitchFamily="34" charset="0"/>
              <a:buChar char="•"/>
              <a:defRPr/>
            </a:pPr>
            <a:endParaRPr lang="en-US" sz="2800" dirty="0" smtClean="0">
              <a:latin typeface="Gotham"/>
              <a:cs typeface="Gotham"/>
            </a:endParaRPr>
          </a:p>
          <a:p>
            <a:pPr>
              <a:lnSpc>
                <a:spcPct val="80000"/>
              </a:lnSpc>
              <a:defRPr/>
            </a:pPr>
            <a:r>
              <a:rPr lang="en-US" sz="2800" dirty="0" smtClean="0">
                <a:latin typeface="Gotham"/>
                <a:cs typeface="Gotham"/>
              </a:rPr>
              <a:t>6. What </a:t>
            </a:r>
            <a:r>
              <a:rPr lang="en-US" sz="2800" dirty="0">
                <a:latin typeface="Gotham"/>
                <a:cs typeface="Gotham"/>
              </a:rPr>
              <a:t>is an independent variable? </a:t>
            </a:r>
            <a:endParaRPr lang="en-US" sz="2800" dirty="0" smtClean="0">
              <a:latin typeface="Gotham"/>
              <a:cs typeface="Gotham"/>
            </a:endParaRPr>
          </a:p>
          <a:p>
            <a:pPr>
              <a:lnSpc>
                <a:spcPct val="80000"/>
              </a:lnSpc>
              <a:defRPr/>
            </a:pPr>
            <a:endParaRPr lang="en-US" sz="2800" dirty="0">
              <a:latin typeface="Gotham"/>
              <a:cs typeface="Gotham"/>
            </a:endParaRPr>
          </a:p>
          <a:p>
            <a:pPr>
              <a:lnSpc>
                <a:spcPct val="80000"/>
              </a:lnSpc>
              <a:defRPr/>
            </a:pPr>
            <a:r>
              <a:rPr lang="en-US" sz="2800" dirty="0" smtClean="0">
                <a:latin typeface="Gotham"/>
                <a:cs typeface="Gotham"/>
              </a:rPr>
              <a:t>7. What is a dependent variable?</a:t>
            </a:r>
          </a:p>
          <a:p>
            <a:pPr>
              <a:lnSpc>
                <a:spcPct val="80000"/>
              </a:lnSpc>
              <a:defRPr/>
            </a:pPr>
            <a:endParaRPr lang="en-US" sz="2800" dirty="0">
              <a:latin typeface="Gotham"/>
              <a:cs typeface="Gotham"/>
            </a:endParaRPr>
          </a:p>
          <a:p>
            <a:pPr>
              <a:lnSpc>
                <a:spcPct val="80000"/>
              </a:lnSpc>
              <a:defRPr/>
            </a:pPr>
            <a:r>
              <a:rPr lang="en-US" sz="2800" dirty="0" smtClean="0">
                <a:latin typeface="Gotham"/>
                <a:cs typeface="Gotham"/>
              </a:rPr>
              <a:t>8. Which variable typically goes on the x-axis?</a:t>
            </a:r>
          </a:p>
          <a:p>
            <a:pPr>
              <a:lnSpc>
                <a:spcPct val="80000"/>
              </a:lnSpc>
              <a:defRPr/>
            </a:pPr>
            <a:endParaRPr lang="en-US" sz="2800" dirty="0">
              <a:latin typeface="Gotham"/>
              <a:cs typeface="Gotham"/>
            </a:endParaRPr>
          </a:p>
          <a:p>
            <a:pPr>
              <a:lnSpc>
                <a:spcPct val="80000"/>
              </a:lnSpc>
              <a:defRPr/>
            </a:pPr>
            <a:r>
              <a:rPr lang="en-US" sz="2800" dirty="0" smtClean="0">
                <a:latin typeface="Gotham"/>
                <a:cs typeface="Gotham"/>
              </a:rPr>
              <a:t>9. Which variable typically goes on the y-axis?</a:t>
            </a:r>
            <a:endParaRPr lang="en-US" sz="2800" dirty="0">
              <a:latin typeface="Gotham"/>
              <a:cs typeface="Gotham"/>
            </a:endParaRPr>
          </a:p>
          <a:p>
            <a:pPr>
              <a:lnSpc>
                <a:spcPct val="80000"/>
              </a:lnSpc>
              <a:defRPr/>
            </a:pPr>
            <a:endParaRPr lang="en-US" sz="2800" dirty="0">
              <a:latin typeface="Gotham"/>
              <a:cs typeface="Gotham"/>
            </a:endParaRPr>
          </a:p>
        </p:txBody>
      </p:sp>
    </p:spTree>
    <p:extLst>
      <p:ext uri="{BB962C8B-B14F-4D97-AF65-F5344CB8AC3E}">
        <p14:creationId xmlns:p14="http://schemas.microsoft.com/office/powerpoint/2010/main" val="3033525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QUESTIONS?</a:t>
            </a:r>
            <a:endParaRPr lang="en-US" sz="2800" dirty="0">
              <a:solidFill>
                <a:schemeClr val="bg1"/>
              </a:solidFill>
              <a:latin typeface="Gotham"/>
            </a:endParaRPr>
          </a:p>
        </p:txBody>
      </p:sp>
      <p:pic>
        <p:nvPicPr>
          <p:cNvPr id="9" name="Picture 5" descr="http://www.marinelink.com/images/maritime/03032013_OCEARCH_JacksonvilleFL_0137LoRes-12977.jpg"/>
          <p:cNvPicPr>
            <a:picLocks noChangeAspect="1" noChangeArrowheads="1"/>
          </p:cNvPicPr>
          <p:nvPr/>
        </p:nvPicPr>
        <p:blipFill>
          <a:blip r:embed="rId4">
            <a:extLst>
              <a:ext uri="{28A0092B-C50C-407E-A947-70E740481C1C}">
                <a14:useLocalDpi xmlns:a14="http://schemas.microsoft.com/office/drawing/2010/main" val="0"/>
              </a:ext>
            </a:extLst>
          </a:blip>
          <a:srcRect b="6799"/>
          <a:stretch>
            <a:fillRect/>
          </a:stretch>
        </p:blipFill>
        <p:spPr bwMode="auto">
          <a:xfrm>
            <a:off x="1076325" y="1447800"/>
            <a:ext cx="69913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30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2"/>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DATA</a:t>
            </a:r>
            <a:endParaRPr lang="en-US" sz="2800" dirty="0">
              <a:solidFill>
                <a:schemeClr val="bg1"/>
              </a:solidFill>
              <a:latin typeface="Gotham"/>
            </a:endParaRPr>
          </a:p>
        </p:txBody>
      </p:sp>
      <p:sp>
        <p:nvSpPr>
          <p:cNvPr id="8" name="TextBox 7"/>
          <p:cNvSpPr txBox="1"/>
          <p:nvPr/>
        </p:nvSpPr>
        <p:spPr>
          <a:xfrm>
            <a:off x="211136" y="1676400"/>
            <a:ext cx="8475663" cy="4228850"/>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800" u="sng" dirty="0">
                <a:latin typeface="Gotham"/>
                <a:cs typeface="Gotham"/>
              </a:rPr>
              <a:t>Data</a:t>
            </a:r>
            <a:r>
              <a:rPr lang="en-US" sz="2800" dirty="0">
                <a:latin typeface="Gotham"/>
                <a:cs typeface="Gotham"/>
              </a:rPr>
              <a:t> is a collection of information and is the most important part of a table or graph. </a:t>
            </a:r>
            <a:endParaRPr lang="en-US" sz="2800" dirty="0" smtClean="0">
              <a:latin typeface="Gotham"/>
              <a:cs typeface="Gotham"/>
            </a:endParaRPr>
          </a:p>
          <a:p>
            <a:pPr>
              <a:lnSpc>
                <a:spcPct val="80000"/>
              </a:lnSpc>
              <a:defRPr/>
            </a:pPr>
            <a:endParaRPr lang="en-US" sz="2800" dirty="0" smtClean="0">
              <a:latin typeface="Gotham"/>
              <a:cs typeface="Gotham"/>
            </a:endParaRPr>
          </a:p>
          <a:p>
            <a:pPr marL="342900" indent="-342900">
              <a:lnSpc>
                <a:spcPct val="80000"/>
              </a:lnSpc>
              <a:buFont typeface="Arial" panose="020B0604020202020204" pitchFamily="34" charset="0"/>
              <a:buChar char="•"/>
              <a:defRPr/>
            </a:pPr>
            <a:r>
              <a:rPr lang="en-US" sz="2800" dirty="0" smtClean="0">
                <a:latin typeface="Gotham"/>
                <a:cs typeface="Gotham"/>
              </a:rPr>
              <a:t>There </a:t>
            </a:r>
            <a:r>
              <a:rPr lang="en-US" sz="2800" dirty="0">
                <a:latin typeface="Gotham"/>
                <a:cs typeface="Gotham"/>
              </a:rPr>
              <a:t>are two different types of </a:t>
            </a:r>
            <a:r>
              <a:rPr lang="en-US" sz="2800" dirty="0" smtClean="0">
                <a:latin typeface="Gotham"/>
                <a:cs typeface="Gotham"/>
              </a:rPr>
              <a:t>data. </a:t>
            </a:r>
          </a:p>
          <a:p>
            <a:pPr marL="800100" lvl="1" indent="-342900">
              <a:lnSpc>
                <a:spcPct val="80000"/>
              </a:lnSpc>
              <a:buFont typeface="Calibri" panose="020F0502020204030204" pitchFamily="34" charset="0"/>
              <a:buChar char="−"/>
              <a:defRPr/>
            </a:pPr>
            <a:endParaRPr lang="en-US" sz="2800" dirty="0" smtClean="0">
              <a:latin typeface="Gotham"/>
              <a:cs typeface="Gotham"/>
            </a:endParaRPr>
          </a:p>
          <a:p>
            <a:pPr marL="800100" lvl="1" indent="-342900">
              <a:lnSpc>
                <a:spcPct val="80000"/>
              </a:lnSpc>
              <a:buFont typeface="Calibri" panose="020F0502020204030204" pitchFamily="34" charset="0"/>
              <a:buChar char="−"/>
              <a:defRPr/>
            </a:pPr>
            <a:r>
              <a:rPr lang="en-US" sz="2800" u="sng" dirty="0" smtClean="0">
                <a:latin typeface="Gotham"/>
                <a:cs typeface="Gotham"/>
              </a:rPr>
              <a:t>Categorical </a:t>
            </a:r>
            <a:r>
              <a:rPr lang="en-US" sz="2800" u="sng" dirty="0">
                <a:latin typeface="Gotham"/>
                <a:cs typeface="Gotham"/>
              </a:rPr>
              <a:t>data</a:t>
            </a:r>
            <a:r>
              <a:rPr lang="en-US" sz="2800" dirty="0">
                <a:latin typeface="Gotham"/>
                <a:cs typeface="Gotham"/>
              </a:rPr>
              <a:t> are data that can </a:t>
            </a:r>
            <a:r>
              <a:rPr lang="en-US" sz="2800" dirty="0" smtClean="0">
                <a:latin typeface="Gotham"/>
                <a:cs typeface="Gotham"/>
              </a:rPr>
              <a:t>be </a:t>
            </a:r>
            <a:r>
              <a:rPr lang="en-US" sz="2800" dirty="0">
                <a:latin typeface="Gotham"/>
                <a:cs typeface="Gotham"/>
              </a:rPr>
              <a:t>grouped into categories.  For example, gender and eye color</a:t>
            </a:r>
            <a:r>
              <a:rPr lang="en-US" sz="2800" dirty="0" smtClean="0">
                <a:latin typeface="Gotham"/>
                <a:cs typeface="Gotham"/>
              </a:rPr>
              <a:t>.</a:t>
            </a:r>
          </a:p>
          <a:p>
            <a:pPr lvl="1">
              <a:lnSpc>
                <a:spcPct val="80000"/>
              </a:lnSpc>
              <a:defRPr/>
            </a:pPr>
            <a:r>
              <a:rPr lang="en-US" sz="2800" dirty="0" smtClean="0">
                <a:latin typeface="Gotham"/>
                <a:cs typeface="Gotham"/>
              </a:rPr>
              <a:t> </a:t>
            </a:r>
          </a:p>
          <a:p>
            <a:pPr marL="800100" lvl="1" indent="-342900">
              <a:lnSpc>
                <a:spcPct val="80000"/>
              </a:lnSpc>
              <a:buFont typeface="Calibri" panose="020F0502020204030204" pitchFamily="34" charset="0"/>
              <a:buChar char="−"/>
              <a:defRPr/>
            </a:pPr>
            <a:r>
              <a:rPr lang="en-US" sz="2800" u="sng" dirty="0" smtClean="0">
                <a:latin typeface="Gotham"/>
                <a:cs typeface="Gotham"/>
              </a:rPr>
              <a:t>Numerical </a:t>
            </a:r>
            <a:r>
              <a:rPr lang="en-US" sz="2800" u="sng" dirty="0">
                <a:latin typeface="Gotham"/>
                <a:cs typeface="Gotham"/>
              </a:rPr>
              <a:t>data</a:t>
            </a:r>
            <a:r>
              <a:rPr lang="en-US" sz="2800" dirty="0">
                <a:latin typeface="Gotham"/>
                <a:cs typeface="Gotham"/>
              </a:rPr>
              <a:t> are data that can be measured.  For example, weight and </a:t>
            </a:r>
            <a:r>
              <a:rPr lang="en-US" sz="2800" dirty="0" smtClean="0">
                <a:latin typeface="Gotham"/>
                <a:cs typeface="Gotham"/>
              </a:rPr>
              <a:t>height.</a:t>
            </a:r>
            <a:endParaRPr lang="en-US" sz="2800" dirty="0">
              <a:latin typeface="Gotham"/>
              <a:cs typeface="Gotham"/>
            </a:endParaRPr>
          </a:p>
          <a:p>
            <a:pPr>
              <a:lnSpc>
                <a:spcPct val="80000"/>
              </a:lnSpc>
              <a:defRPr/>
            </a:pPr>
            <a:endParaRPr lang="en-US" sz="2800" dirty="0">
              <a:latin typeface="Gotham"/>
              <a:cs typeface="Gotham"/>
            </a:endParaRPr>
          </a:p>
        </p:txBody>
      </p:sp>
    </p:spTree>
    <p:extLst>
      <p:ext uri="{BB962C8B-B14F-4D97-AF65-F5344CB8AC3E}">
        <p14:creationId xmlns:p14="http://schemas.microsoft.com/office/powerpoint/2010/main" val="267258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2"/>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TABLES</a:t>
            </a:r>
            <a:endParaRPr lang="en-US" sz="2800" dirty="0">
              <a:solidFill>
                <a:schemeClr val="bg1"/>
              </a:solidFill>
              <a:latin typeface="Gotham"/>
            </a:endParaRPr>
          </a:p>
        </p:txBody>
      </p:sp>
      <p:sp>
        <p:nvSpPr>
          <p:cNvPr id="8" name="TextBox 7"/>
          <p:cNvSpPr txBox="1"/>
          <p:nvPr/>
        </p:nvSpPr>
        <p:spPr>
          <a:xfrm>
            <a:off x="211136" y="1676400"/>
            <a:ext cx="8475663" cy="2850011"/>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800" u="sng" dirty="0">
                <a:latin typeface="Gotham"/>
                <a:cs typeface="Gotham"/>
              </a:rPr>
              <a:t>Tables</a:t>
            </a:r>
            <a:r>
              <a:rPr lang="en-US" sz="2800" dirty="0">
                <a:latin typeface="Gotham"/>
                <a:cs typeface="Gotham"/>
              </a:rPr>
              <a:t> are used to represent data. </a:t>
            </a:r>
            <a:endParaRPr lang="en-US" sz="2800" dirty="0" smtClean="0">
              <a:latin typeface="Gotham"/>
              <a:cs typeface="Gotham"/>
            </a:endParaRPr>
          </a:p>
          <a:p>
            <a:pPr>
              <a:lnSpc>
                <a:spcPct val="80000"/>
              </a:lnSpc>
              <a:defRPr/>
            </a:pPr>
            <a:endParaRPr lang="en-US" sz="2800" dirty="0">
              <a:latin typeface="Gotham"/>
              <a:cs typeface="Gotham"/>
            </a:endParaRPr>
          </a:p>
          <a:p>
            <a:pPr marL="342900" indent="-342900">
              <a:lnSpc>
                <a:spcPct val="80000"/>
              </a:lnSpc>
              <a:buFont typeface="Arial" panose="020B0604020202020204" pitchFamily="34" charset="0"/>
              <a:buChar char="•"/>
              <a:defRPr/>
            </a:pPr>
            <a:r>
              <a:rPr lang="en-US" sz="2800" dirty="0">
                <a:latin typeface="Gotham"/>
                <a:cs typeface="Gotham"/>
              </a:rPr>
              <a:t>Tables make data more organized and easier to interpret than a long list of information.  </a:t>
            </a:r>
            <a:endParaRPr lang="en-US" sz="2800" dirty="0" smtClean="0">
              <a:latin typeface="Gotham"/>
              <a:cs typeface="Gotham"/>
            </a:endParaRPr>
          </a:p>
          <a:p>
            <a:pPr>
              <a:lnSpc>
                <a:spcPct val="80000"/>
              </a:lnSpc>
              <a:defRPr/>
            </a:pPr>
            <a:endParaRPr lang="en-US" sz="2800" dirty="0">
              <a:latin typeface="Gotham"/>
              <a:cs typeface="Gotham"/>
            </a:endParaRPr>
          </a:p>
          <a:p>
            <a:pPr marL="342900" indent="-342900">
              <a:lnSpc>
                <a:spcPct val="80000"/>
              </a:lnSpc>
              <a:buFont typeface="Arial" panose="020B0604020202020204" pitchFamily="34" charset="0"/>
              <a:buChar char="•"/>
              <a:defRPr/>
            </a:pPr>
            <a:r>
              <a:rPr lang="en-US" sz="2800" dirty="0">
                <a:latin typeface="Gotham"/>
                <a:cs typeface="Gotham"/>
              </a:rPr>
              <a:t>The information itself is very important, but without organization it can be hard to understand!</a:t>
            </a:r>
          </a:p>
          <a:p>
            <a:pPr>
              <a:lnSpc>
                <a:spcPct val="80000"/>
              </a:lnSpc>
              <a:defRPr/>
            </a:pPr>
            <a:endParaRPr lang="en-US" sz="2800" dirty="0">
              <a:latin typeface="Gotham"/>
              <a:cs typeface="Gotham"/>
            </a:endParaRPr>
          </a:p>
        </p:txBody>
      </p:sp>
    </p:spTree>
    <p:extLst>
      <p:ext uri="{BB962C8B-B14F-4D97-AF65-F5344CB8AC3E}">
        <p14:creationId xmlns:p14="http://schemas.microsoft.com/office/powerpoint/2010/main" val="331241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TABLES</a:t>
            </a:r>
            <a:endParaRPr lang="en-US" sz="2800" dirty="0">
              <a:solidFill>
                <a:schemeClr val="bg1"/>
              </a:solidFill>
              <a:latin typeface="Gotham"/>
            </a:endParaRPr>
          </a:p>
        </p:txBody>
      </p:sp>
      <p:sp>
        <p:nvSpPr>
          <p:cNvPr id="8" name="TextBox 7"/>
          <p:cNvSpPr txBox="1"/>
          <p:nvPr/>
        </p:nvSpPr>
        <p:spPr>
          <a:xfrm>
            <a:off x="211136" y="1676400"/>
            <a:ext cx="8475663" cy="3096232"/>
          </a:xfrm>
          <a:prstGeom prst="rect">
            <a:avLst/>
          </a:prstGeom>
          <a:noFill/>
          <a:ln>
            <a:noFill/>
          </a:ln>
        </p:spPr>
        <p:txBody>
          <a:bodyPr wrap="square" rtlCol="0">
            <a:spAutoFit/>
          </a:bodyPr>
          <a:lstStyle/>
          <a:p>
            <a:pPr algn="ctr">
              <a:lnSpc>
                <a:spcPct val="80000"/>
              </a:lnSpc>
              <a:defRPr/>
            </a:pPr>
            <a:r>
              <a:rPr lang="en-US" sz="2400" dirty="0">
                <a:latin typeface="Gotham"/>
                <a:cs typeface="Gotham"/>
              </a:rPr>
              <a:t>Below are two ways of listing data.  Both options represent the exact same data.  Which do you think is easier to read</a:t>
            </a:r>
            <a:r>
              <a:rPr lang="en-US" sz="2400" dirty="0" smtClean="0">
                <a:latin typeface="Gotham"/>
                <a:cs typeface="Gotham"/>
              </a:rPr>
              <a:t>?</a:t>
            </a:r>
          </a:p>
          <a:p>
            <a:pPr algn="ctr">
              <a:lnSpc>
                <a:spcPct val="80000"/>
              </a:lnSpc>
              <a:defRPr/>
            </a:pPr>
            <a:endParaRPr lang="en-US" sz="2400" dirty="0">
              <a:latin typeface="Gotham"/>
              <a:cs typeface="Gotham"/>
            </a:endParaRPr>
          </a:p>
          <a:p>
            <a:pPr>
              <a:lnSpc>
                <a:spcPct val="80000"/>
              </a:lnSpc>
              <a:defRPr/>
            </a:pPr>
            <a:r>
              <a:rPr lang="en-US" sz="2400" b="1" dirty="0">
                <a:latin typeface="Gotham"/>
                <a:cs typeface="Gotham"/>
              </a:rPr>
              <a:t>Option A: </a:t>
            </a:r>
            <a:r>
              <a:rPr lang="en-US" sz="2400" dirty="0">
                <a:latin typeface="Gotham"/>
                <a:cs typeface="Gotham"/>
              </a:rPr>
              <a:t>There are 2 red skittles, 5 orange skittles, 3 purple skittles, 7 yellow skittles, and 4 green skittles in bag 1.  In bag 2, there are 6 red skittles, 4 orange skittles, 3 purple skittles, 5 yellow skittles, and 1 green skittle</a:t>
            </a:r>
            <a:r>
              <a:rPr lang="en-US" sz="2400" dirty="0" smtClean="0">
                <a:latin typeface="Gotham"/>
                <a:cs typeface="Gotham"/>
              </a:rPr>
              <a:t>.</a:t>
            </a:r>
          </a:p>
          <a:p>
            <a:pPr>
              <a:lnSpc>
                <a:spcPct val="80000"/>
              </a:lnSpc>
              <a:defRPr/>
            </a:pPr>
            <a:endParaRPr lang="en-US" sz="2400" dirty="0">
              <a:latin typeface="Gotham"/>
              <a:cs typeface="Gotham"/>
            </a:endParaRPr>
          </a:p>
          <a:p>
            <a:pPr>
              <a:lnSpc>
                <a:spcPct val="80000"/>
              </a:lnSpc>
              <a:defRPr/>
            </a:pPr>
            <a:r>
              <a:rPr lang="en-US" sz="2400" b="1" dirty="0">
                <a:latin typeface="Gotham"/>
                <a:cs typeface="Gotham"/>
              </a:rPr>
              <a:t>Option B:</a:t>
            </a:r>
          </a:p>
          <a:p>
            <a:pPr>
              <a:lnSpc>
                <a:spcPct val="80000"/>
              </a:lnSpc>
              <a:defRPr/>
            </a:pPr>
            <a:endParaRPr lang="en-US" sz="2800" dirty="0">
              <a:latin typeface="Gotham"/>
              <a:cs typeface="Gotham"/>
            </a:endParaRPr>
          </a:p>
        </p:txBody>
      </p:sp>
      <p:graphicFrame>
        <p:nvGraphicFramePr>
          <p:cNvPr id="10" name="Table 9"/>
          <p:cNvGraphicFramePr>
            <a:graphicFrameLocks noGrp="1"/>
          </p:cNvGraphicFramePr>
          <p:nvPr>
            <p:extLst>
              <p:ext uri="{D42A27DB-BD31-4B8C-83A1-F6EECF244321}">
                <p14:modId xmlns:p14="http://schemas.microsoft.com/office/powerpoint/2010/main" val="3715511678"/>
              </p:ext>
            </p:extLst>
          </p:nvPr>
        </p:nvGraphicFramePr>
        <p:xfrm>
          <a:off x="1817983" y="4038600"/>
          <a:ext cx="6959601" cy="1847849"/>
        </p:xfrm>
        <a:graphic>
          <a:graphicData uri="http://schemas.openxmlformats.org/drawingml/2006/table">
            <a:tbl>
              <a:tblPr>
                <a:tableStyleId>{073A0DAA-6AF3-43AB-8588-CEC1D06C72B9}</a:tableStyleId>
              </a:tblPr>
              <a:tblGrid>
                <a:gridCol w="1265382"/>
                <a:gridCol w="843588"/>
                <a:gridCol w="1265382"/>
                <a:gridCol w="1265382"/>
                <a:gridCol w="1054485"/>
                <a:gridCol w="1265382"/>
              </a:tblGrid>
              <a:tr h="621077">
                <a:tc>
                  <a:txBody>
                    <a:bodyPr/>
                    <a:lstStyle/>
                    <a:p>
                      <a:pPr marL="0" marR="0" algn="ctr">
                        <a:spcBef>
                          <a:spcPts val="0"/>
                        </a:spcBef>
                        <a:spcAft>
                          <a:spcPts val="0"/>
                        </a:spcAft>
                      </a:pPr>
                      <a:r>
                        <a:rPr lang="en-US" sz="1800" b="1" dirty="0">
                          <a:effectLst/>
                        </a:rPr>
                        <a:t>Bag #</a:t>
                      </a:r>
                      <a:endParaRPr lang="en-US" sz="1800" b="1" dirty="0">
                        <a:solidFill>
                          <a:srgbClr val="FF0000"/>
                        </a:solidFill>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b="1" dirty="0">
                          <a:effectLst/>
                        </a:rPr>
                        <a:t>Red</a:t>
                      </a:r>
                      <a:endParaRPr lang="en-US" sz="1800" b="1" dirty="0">
                        <a:solidFill>
                          <a:srgbClr val="FF0000"/>
                        </a:solidFill>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b="1" dirty="0">
                          <a:effectLst/>
                        </a:rPr>
                        <a:t>Orange</a:t>
                      </a:r>
                      <a:endParaRPr lang="en-US" sz="1800" b="1" dirty="0">
                        <a:solidFill>
                          <a:srgbClr val="FF0000"/>
                        </a:solidFill>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b="1" dirty="0">
                          <a:effectLst/>
                        </a:rPr>
                        <a:t>Yellow</a:t>
                      </a:r>
                      <a:endParaRPr lang="en-US" sz="1800" b="1" dirty="0">
                        <a:solidFill>
                          <a:srgbClr val="FF0000"/>
                        </a:solidFill>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b="1" dirty="0">
                          <a:effectLst/>
                        </a:rPr>
                        <a:t>Green</a:t>
                      </a:r>
                      <a:endParaRPr lang="en-US" sz="1800" b="1" dirty="0">
                        <a:solidFill>
                          <a:srgbClr val="FF0000"/>
                        </a:solidFill>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b="1" dirty="0">
                          <a:effectLst/>
                        </a:rPr>
                        <a:t>Purple</a:t>
                      </a:r>
                      <a:endParaRPr lang="en-US" sz="1800" b="1" dirty="0">
                        <a:solidFill>
                          <a:srgbClr val="FF0000"/>
                        </a:solidFill>
                        <a:effectLst/>
                        <a:latin typeface="Times New Roman" panose="02020603050405020304" pitchFamily="18" charset="0"/>
                        <a:ea typeface="Times New Roman" panose="02020603050405020304" pitchFamily="18" charset="0"/>
                      </a:endParaRPr>
                    </a:p>
                  </a:txBody>
                  <a:tcPr marL="51432" marR="51432" marT="0" marB="0" anchor="ctr"/>
                </a:tc>
              </a:tr>
              <a:tr h="553778">
                <a:tc>
                  <a:txBody>
                    <a:bodyPr/>
                    <a:lstStyle/>
                    <a:p>
                      <a:pPr marL="0" marR="0" algn="ctr">
                        <a:spcBef>
                          <a:spcPts val="0"/>
                        </a:spcBef>
                        <a:spcAft>
                          <a:spcPts val="0"/>
                        </a:spcAft>
                      </a:pPr>
                      <a:r>
                        <a:rPr lang="en-US" sz="1800" dirty="0">
                          <a:effectLst/>
                        </a:rPr>
                        <a:t>Bag 1</a:t>
                      </a:r>
                      <a:endParaRPr lang="en-US" sz="1800" b="1" dirty="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a:effectLst/>
                        </a:rPr>
                        <a:t>2</a:t>
                      </a:r>
                      <a:endParaRPr lang="en-US" sz="180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dirty="0">
                          <a:effectLst/>
                        </a:rPr>
                        <a:t>5</a:t>
                      </a:r>
                      <a:endParaRPr lang="en-US" sz="1800" dirty="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a:effectLst/>
                        </a:rPr>
                        <a:t>7</a:t>
                      </a:r>
                      <a:endParaRPr lang="en-US" sz="180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a:effectLst/>
                        </a:rPr>
                        <a:t>4</a:t>
                      </a:r>
                      <a:endParaRPr lang="en-US" sz="180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a:effectLst/>
                        </a:rPr>
                        <a:t>3</a:t>
                      </a:r>
                      <a:endParaRPr lang="en-US" sz="1800">
                        <a:effectLst/>
                        <a:latin typeface="Times New Roman" panose="02020603050405020304" pitchFamily="18" charset="0"/>
                        <a:ea typeface="Times New Roman" panose="02020603050405020304" pitchFamily="18" charset="0"/>
                      </a:endParaRPr>
                    </a:p>
                  </a:txBody>
                  <a:tcPr marL="51432" marR="51432" marT="0" marB="0" anchor="ctr"/>
                </a:tc>
              </a:tr>
              <a:tr h="672994">
                <a:tc>
                  <a:txBody>
                    <a:bodyPr/>
                    <a:lstStyle/>
                    <a:p>
                      <a:pPr marL="0" marR="0" algn="ctr">
                        <a:spcBef>
                          <a:spcPts val="0"/>
                        </a:spcBef>
                        <a:spcAft>
                          <a:spcPts val="0"/>
                        </a:spcAft>
                      </a:pPr>
                      <a:r>
                        <a:rPr lang="en-US" sz="1800" dirty="0">
                          <a:effectLst/>
                        </a:rPr>
                        <a:t>Bag  2</a:t>
                      </a:r>
                      <a:endParaRPr lang="en-US" sz="1800" b="1" dirty="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a:effectLst/>
                        </a:rPr>
                        <a:t>6</a:t>
                      </a:r>
                      <a:endParaRPr lang="en-US" sz="180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dirty="0">
                          <a:effectLst/>
                        </a:rPr>
                        <a:t>4</a:t>
                      </a:r>
                      <a:endParaRPr lang="en-US" sz="1800" dirty="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dirty="0">
                          <a:effectLst/>
                        </a:rPr>
                        <a:t>5</a:t>
                      </a:r>
                      <a:endParaRPr lang="en-US" sz="1800" dirty="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dirty="0">
                          <a:effectLst/>
                        </a:rPr>
                        <a:t>1</a:t>
                      </a:r>
                      <a:endParaRPr lang="en-US" sz="1800" dirty="0">
                        <a:effectLst/>
                        <a:latin typeface="Times New Roman" panose="02020603050405020304" pitchFamily="18" charset="0"/>
                        <a:ea typeface="Times New Roman" panose="02020603050405020304" pitchFamily="18" charset="0"/>
                      </a:endParaRPr>
                    </a:p>
                  </a:txBody>
                  <a:tcPr marL="51432" marR="51432" marT="0" marB="0" anchor="ctr"/>
                </a:tc>
                <a:tc>
                  <a:txBody>
                    <a:bodyPr/>
                    <a:lstStyle/>
                    <a:p>
                      <a:pPr marL="0" marR="0" algn="ctr">
                        <a:spcBef>
                          <a:spcPts val="0"/>
                        </a:spcBef>
                        <a:spcAft>
                          <a:spcPts val="0"/>
                        </a:spcAft>
                      </a:pPr>
                      <a:r>
                        <a:rPr lang="en-US" sz="1800" dirty="0">
                          <a:effectLst/>
                        </a:rPr>
                        <a:t>3</a:t>
                      </a:r>
                      <a:endParaRPr lang="en-US" sz="1800" dirty="0">
                        <a:effectLst/>
                        <a:latin typeface="Times New Roman" panose="02020603050405020304" pitchFamily="18" charset="0"/>
                        <a:ea typeface="Times New Roman" panose="02020603050405020304" pitchFamily="18" charset="0"/>
                      </a:endParaRPr>
                    </a:p>
                  </a:txBody>
                  <a:tcPr marL="51432" marR="51432" marT="0" marB="0" anchor="ctr"/>
                </a:tc>
              </a:tr>
            </a:tbl>
          </a:graphicData>
        </a:graphic>
      </p:graphicFrame>
    </p:spTree>
    <p:extLst>
      <p:ext uri="{BB962C8B-B14F-4D97-AF65-F5344CB8AC3E}">
        <p14:creationId xmlns:p14="http://schemas.microsoft.com/office/powerpoint/2010/main" val="316384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2"/>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TABLES</a:t>
            </a:r>
            <a:endParaRPr lang="en-US" sz="2800" dirty="0">
              <a:solidFill>
                <a:schemeClr val="bg1"/>
              </a:solidFill>
              <a:latin typeface="Gotham"/>
            </a:endParaRPr>
          </a:p>
        </p:txBody>
      </p:sp>
      <p:sp>
        <p:nvSpPr>
          <p:cNvPr id="8" name="TextBox 7"/>
          <p:cNvSpPr txBox="1"/>
          <p:nvPr/>
        </p:nvSpPr>
        <p:spPr>
          <a:xfrm>
            <a:off x="211136" y="1524000"/>
            <a:ext cx="8475663" cy="1569660"/>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000" dirty="0">
                <a:latin typeface="Gotham"/>
                <a:cs typeface="Gotham"/>
              </a:rPr>
              <a:t>OCEARCH, as well as many other scientists, use tables to organize data as it is collected in the field</a:t>
            </a:r>
            <a:r>
              <a:rPr lang="en-US" sz="2000" dirty="0" smtClean="0">
                <a:latin typeface="Gotham"/>
                <a:cs typeface="Gotham"/>
              </a:rPr>
              <a:t>.</a:t>
            </a:r>
          </a:p>
          <a:p>
            <a:pPr>
              <a:lnSpc>
                <a:spcPct val="80000"/>
              </a:lnSpc>
              <a:defRPr/>
            </a:pPr>
            <a:endParaRPr lang="en-US" sz="2000" dirty="0">
              <a:latin typeface="Gotham"/>
              <a:cs typeface="Gotham"/>
            </a:endParaRPr>
          </a:p>
          <a:p>
            <a:pPr marL="342900" indent="-342900">
              <a:lnSpc>
                <a:spcPct val="80000"/>
              </a:lnSpc>
              <a:buFont typeface="Arial" panose="020B0604020202020204" pitchFamily="34" charset="0"/>
              <a:buChar char="•"/>
              <a:defRPr/>
            </a:pPr>
            <a:r>
              <a:rPr lang="en-US" sz="2000" dirty="0">
                <a:latin typeface="Gotham"/>
                <a:cs typeface="Gotham"/>
              </a:rPr>
              <a:t>A table can easily be converted into a </a:t>
            </a:r>
            <a:r>
              <a:rPr lang="en-US" sz="2000" u="sng" dirty="0">
                <a:latin typeface="Gotham"/>
                <a:cs typeface="Gotham"/>
              </a:rPr>
              <a:t>graph</a:t>
            </a:r>
            <a:r>
              <a:rPr lang="en-US" sz="2000" dirty="0">
                <a:latin typeface="Gotham"/>
                <a:cs typeface="Gotham"/>
              </a:rPr>
              <a:t>, which is a diagram or picture that visually displays the data. </a:t>
            </a:r>
          </a:p>
          <a:p>
            <a:pPr>
              <a:lnSpc>
                <a:spcPct val="80000"/>
              </a:lnSpc>
              <a:defRPr/>
            </a:pPr>
            <a:endParaRPr lang="en-US" sz="2000" dirty="0">
              <a:latin typeface="Gotham"/>
              <a:cs typeface="Gotham"/>
            </a:endParaRPr>
          </a:p>
        </p:txBody>
      </p:sp>
      <p:pic>
        <p:nvPicPr>
          <p:cNvPr id="9" name="Picture 2" descr="http://i2.cdn.turner.com/cnn/dam/assets/130920100534-ocearch-shark-tagging-capture-story-top.jpg"/>
          <p:cNvPicPr>
            <a:picLocks noChangeAspect="1" noChangeArrowheads="1"/>
          </p:cNvPicPr>
          <p:nvPr/>
        </p:nvPicPr>
        <p:blipFill>
          <a:blip r:embed="rId3">
            <a:extLst>
              <a:ext uri="{28A0092B-C50C-407E-A947-70E740481C1C}">
                <a14:useLocalDpi xmlns:a14="http://schemas.microsoft.com/office/drawing/2010/main" val="0"/>
              </a:ext>
            </a:extLst>
          </a:blip>
          <a:srcRect r="1917"/>
          <a:stretch>
            <a:fillRect/>
          </a:stretch>
        </p:blipFill>
        <p:spPr bwMode="auto">
          <a:xfrm>
            <a:off x="1800225" y="2880723"/>
            <a:ext cx="5541963"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5588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2"/>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GRAPHS</a:t>
            </a:r>
            <a:endParaRPr lang="en-US" sz="2800" dirty="0">
              <a:solidFill>
                <a:schemeClr val="bg1"/>
              </a:solidFill>
              <a:latin typeface="Gotham"/>
            </a:endParaRPr>
          </a:p>
        </p:txBody>
      </p:sp>
      <p:sp>
        <p:nvSpPr>
          <p:cNvPr id="8" name="TextBox 7"/>
          <p:cNvSpPr txBox="1"/>
          <p:nvPr/>
        </p:nvSpPr>
        <p:spPr>
          <a:xfrm>
            <a:off x="211136" y="1524000"/>
            <a:ext cx="8475663" cy="4228850"/>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800" dirty="0">
                <a:latin typeface="Gotham"/>
                <a:cs typeface="Gotham"/>
              </a:rPr>
              <a:t>Graphs are used to display data in a way that can be easily to interpreted. </a:t>
            </a:r>
            <a:endParaRPr lang="en-US" sz="2800" dirty="0" smtClean="0">
              <a:latin typeface="Gotham"/>
              <a:cs typeface="Gotham"/>
            </a:endParaRPr>
          </a:p>
          <a:p>
            <a:pPr>
              <a:lnSpc>
                <a:spcPct val="80000"/>
              </a:lnSpc>
              <a:defRPr/>
            </a:pPr>
            <a:endParaRPr lang="en-US" sz="2800" dirty="0">
              <a:latin typeface="Gotham"/>
              <a:cs typeface="Gotham"/>
            </a:endParaRPr>
          </a:p>
          <a:p>
            <a:pPr marL="342900" indent="-342900">
              <a:lnSpc>
                <a:spcPct val="80000"/>
              </a:lnSpc>
              <a:buFont typeface="Arial" panose="020B0604020202020204" pitchFamily="34" charset="0"/>
              <a:buChar char="•"/>
              <a:defRPr/>
            </a:pPr>
            <a:r>
              <a:rPr lang="en-US" sz="2800" dirty="0">
                <a:latin typeface="Gotham"/>
                <a:cs typeface="Gotham"/>
              </a:rPr>
              <a:t>There are several different types of graphs including, but not limited to: </a:t>
            </a:r>
          </a:p>
          <a:p>
            <a:pPr marL="914400" lvl="1" indent="-457200">
              <a:lnSpc>
                <a:spcPct val="80000"/>
              </a:lnSpc>
              <a:buFont typeface="Calibri" panose="020F0502020204030204" pitchFamily="34" charset="0"/>
              <a:buChar char="−"/>
              <a:defRPr/>
            </a:pPr>
            <a:r>
              <a:rPr lang="en-US" sz="2800" dirty="0">
                <a:latin typeface="Gotham"/>
                <a:cs typeface="Gotham"/>
              </a:rPr>
              <a:t>line plots</a:t>
            </a:r>
          </a:p>
          <a:p>
            <a:pPr marL="914400" lvl="1" indent="-457200">
              <a:lnSpc>
                <a:spcPct val="80000"/>
              </a:lnSpc>
              <a:buFont typeface="Calibri" panose="020F0502020204030204" pitchFamily="34" charset="0"/>
              <a:buChar char="−"/>
              <a:defRPr/>
            </a:pPr>
            <a:r>
              <a:rPr lang="en-US" sz="2800" dirty="0">
                <a:latin typeface="Gotham"/>
                <a:cs typeface="Gotham"/>
              </a:rPr>
              <a:t>bar graphs</a:t>
            </a:r>
          </a:p>
          <a:p>
            <a:pPr marL="914400" lvl="1" indent="-457200">
              <a:lnSpc>
                <a:spcPct val="80000"/>
              </a:lnSpc>
              <a:buFont typeface="Calibri" panose="020F0502020204030204" pitchFamily="34" charset="0"/>
              <a:buChar char="−"/>
              <a:defRPr/>
            </a:pPr>
            <a:r>
              <a:rPr lang="en-US" sz="2800" dirty="0" smtClean="0">
                <a:latin typeface="Gotham"/>
                <a:cs typeface="Gotham"/>
              </a:rPr>
              <a:t>Pictographs</a:t>
            </a:r>
          </a:p>
          <a:p>
            <a:pPr marL="800100" lvl="1" indent="-342900">
              <a:lnSpc>
                <a:spcPct val="80000"/>
              </a:lnSpc>
              <a:buFont typeface="Arial" panose="020B0604020202020204" pitchFamily="34" charset="0"/>
              <a:buChar char="•"/>
              <a:defRPr/>
            </a:pPr>
            <a:endParaRPr lang="en-US" sz="2800" dirty="0">
              <a:latin typeface="Gotham"/>
              <a:cs typeface="Gotham"/>
            </a:endParaRPr>
          </a:p>
          <a:p>
            <a:pPr marL="342900" indent="-342900">
              <a:lnSpc>
                <a:spcPct val="80000"/>
              </a:lnSpc>
              <a:buFont typeface="Arial" panose="020B0604020202020204" pitchFamily="34" charset="0"/>
              <a:buChar char="•"/>
              <a:defRPr/>
            </a:pPr>
            <a:r>
              <a:rPr lang="en-US" sz="2800" dirty="0">
                <a:latin typeface="Gotham"/>
                <a:cs typeface="Gotham"/>
              </a:rPr>
              <a:t>Each type of graph can help to interpret data in different a way. </a:t>
            </a:r>
          </a:p>
          <a:p>
            <a:pPr>
              <a:lnSpc>
                <a:spcPct val="80000"/>
              </a:lnSpc>
              <a:defRPr/>
            </a:pPr>
            <a:endParaRPr lang="en-US" sz="2800" dirty="0">
              <a:latin typeface="Gotham"/>
              <a:cs typeface="Gotham"/>
            </a:endParaRPr>
          </a:p>
        </p:txBody>
      </p:sp>
    </p:spTree>
    <p:extLst>
      <p:ext uri="{BB962C8B-B14F-4D97-AF65-F5344CB8AC3E}">
        <p14:creationId xmlns:p14="http://schemas.microsoft.com/office/powerpoint/2010/main" val="398156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11138" y="211667"/>
            <a:ext cx="8707329" cy="6404864"/>
            <a:chOff x="211138" y="211667"/>
            <a:chExt cx="8707329" cy="6404864"/>
          </a:xfrm>
        </p:grpSpPr>
        <p:sp>
          <p:nvSpPr>
            <p:cNvPr id="4" name="Rectangle 3"/>
            <p:cNvSpPr/>
            <p:nvPr/>
          </p:nvSpPr>
          <p:spPr>
            <a:xfrm>
              <a:off x="211138" y="211667"/>
              <a:ext cx="8707329" cy="5683250"/>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11138" y="6176668"/>
              <a:ext cx="3832357" cy="338554"/>
            </a:xfrm>
            <a:prstGeom prst="rect">
              <a:avLst/>
            </a:prstGeom>
            <a:noFill/>
          </p:spPr>
          <p:txBody>
            <a:bodyPr wrap="square" rtlCol="0">
              <a:spAutoFit/>
            </a:bodyPr>
            <a:lstStyle/>
            <a:p>
              <a:r>
                <a:rPr lang="en-US" sz="1600" dirty="0" smtClean="0">
                  <a:solidFill>
                    <a:srgbClr val="228277"/>
                  </a:solidFill>
                </a:rPr>
                <a:t>/</a:t>
              </a:r>
              <a:r>
                <a:rPr lang="en-US" sz="1600" dirty="0" smtClean="0"/>
                <a:t>  STEM </a:t>
              </a:r>
              <a:r>
                <a:rPr lang="en-US" sz="1600" dirty="0" smtClean="0">
                  <a:solidFill>
                    <a:srgbClr val="228277"/>
                  </a:solidFill>
                </a:rPr>
                <a:t>Learning Sponsors:</a:t>
              </a:r>
              <a:endParaRPr lang="en-US" sz="1600" dirty="0">
                <a:solidFill>
                  <a:srgbClr val="228277"/>
                </a:solidFill>
              </a:endParaRPr>
            </a:p>
          </p:txBody>
        </p:sp>
        <p:pic>
          <p:nvPicPr>
            <p:cNvPr id="6" name="Picture 5" descr="OCEARCH_Curriculum_3 logos.jpg"/>
            <p:cNvPicPr>
              <a:picLocks noChangeAspect="1"/>
            </p:cNvPicPr>
            <p:nvPr/>
          </p:nvPicPr>
          <p:blipFill>
            <a:blip r:embed="rId2" cstate="print">
              <a:alphaModFix amt="41000"/>
              <a:extLst>
                <a:ext uri="{28A0092B-C50C-407E-A947-70E740481C1C}">
                  <a14:useLocalDpi xmlns:a14="http://schemas.microsoft.com/office/drawing/2010/main" val="0"/>
                </a:ext>
              </a:extLst>
            </a:blip>
            <a:stretch>
              <a:fillRect/>
            </a:stretch>
          </p:blipFill>
          <p:spPr>
            <a:xfrm>
              <a:off x="6145126" y="6050522"/>
              <a:ext cx="2762758" cy="566009"/>
            </a:xfrm>
            <a:prstGeom prst="rect">
              <a:avLst/>
            </a:prstGeom>
          </p:spPr>
        </p:pic>
        <p:pic>
          <p:nvPicPr>
            <p:cNvPr id="7" name="Picture 6"/>
            <p:cNvPicPr>
              <a:picLocks noChangeAspect="1"/>
            </p:cNvPicPr>
            <p:nvPr/>
          </p:nvPicPr>
          <p:blipFill>
            <a:blip r:embed="rId3"/>
            <a:stretch>
              <a:fillRect/>
            </a:stretch>
          </p:blipFill>
          <p:spPr>
            <a:xfrm>
              <a:off x="689687" y="661476"/>
              <a:ext cx="2320746" cy="455048"/>
            </a:xfrm>
            <a:prstGeom prst="rect">
              <a:avLst/>
            </a:prstGeom>
          </p:spPr>
        </p:pic>
      </p:grpSp>
      <p:sp>
        <p:nvSpPr>
          <p:cNvPr id="9" name="TextBox 8"/>
          <p:cNvSpPr txBox="1"/>
          <p:nvPr/>
        </p:nvSpPr>
        <p:spPr>
          <a:xfrm>
            <a:off x="689688" y="2374900"/>
            <a:ext cx="7844712" cy="2431435"/>
          </a:xfrm>
          <a:prstGeom prst="rect">
            <a:avLst/>
          </a:prstGeom>
          <a:noFill/>
        </p:spPr>
        <p:txBody>
          <a:bodyPr wrap="square" rtlCol="0">
            <a:spAutoFit/>
          </a:bodyPr>
          <a:lstStyle/>
          <a:p>
            <a:r>
              <a:rPr lang="en-US" sz="5400" dirty="0">
                <a:solidFill>
                  <a:schemeClr val="bg1"/>
                </a:solidFill>
                <a:latin typeface="Gotham"/>
              </a:rPr>
              <a:t>REPRESENTING DATA GRAPHICALLY</a:t>
            </a:r>
            <a:endParaRPr lang="en-US" sz="4800" dirty="0">
              <a:latin typeface="Gotham"/>
            </a:endParaRPr>
          </a:p>
          <a:p>
            <a:r>
              <a:rPr lang="en-US" sz="4400" dirty="0" smtClean="0">
                <a:latin typeface="Gotham"/>
              </a:rPr>
              <a:t>/ </a:t>
            </a:r>
            <a:r>
              <a:rPr lang="en-US" sz="4400" dirty="0" smtClean="0">
                <a:latin typeface="Gotham"/>
              </a:rPr>
              <a:t>TYPES OF GRAPHS</a:t>
            </a:r>
            <a:endParaRPr lang="en-US" sz="4400" dirty="0" smtClean="0">
              <a:latin typeface="Gotham"/>
            </a:endParaRPr>
          </a:p>
        </p:txBody>
      </p:sp>
    </p:spTree>
    <p:extLst>
      <p:ext uri="{BB962C8B-B14F-4D97-AF65-F5344CB8AC3E}">
        <p14:creationId xmlns:p14="http://schemas.microsoft.com/office/powerpoint/2010/main" val="3343648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TYPES OF GRAPHS // </a:t>
            </a:r>
            <a:r>
              <a:rPr lang="en-US" sz="2800" dirty="0" smtClean="0">
                <a:solidFill>
                  <a:schemeClr val="bg1"/>
                </a:solidFill>
                <a:latin typeface="Gotham"/>
              </a:rPr>
              <a:t>LINE PLOTS</a:t>
            </a:r>
            <a:endParaRPr lang="en-US" sz="2800" dirty="0">
              <a:solidFill>
                <a:schemeClr val="bg1"/>
              </a:solidFill>
              <a:latin typeface="Gotham"/>
            </a:endParaRPr>
          </a:p>
        </p:txBody>
      </p:sp>
      <p:sp>
        <p:nvSpPr>
          <p:cNvPr id="8" name="TextBox 7"/>
          <p:cNvSpPr txBox="1"/>
          <p:nvPr/>
        </p:nvSpPr>
        <p:spPr>
          <a:xfrm>
            <a:off x="211136" y="1524000"/>
            <a:ext cx="8475663" cy="1815882"/>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800" dirty="0">
                <a:latin typeface="Gotham"/>
                <a:cs typeface="Gotham"/>
              </a:rPr>
              <a:t>A </a:t>
            </a:r>
            <a:r>
              <a:rPr lang="en-US" sz="2800" u="sng" dirty="0">
                <a:latin typeface="Gotham"/>
                <a:cs typeface="Gotham"/>
              </a:rPr>
              <a:t>line plot </a:t>
            </a:r>
            <a:r>
              <a:rPr lang="en-US" sz="2800" dirty="0">
                <a:latin typeface="Gotham"/>
                <a:cs typeface="Gotham"/>
              </a:rPr>
              <a:t>shows how often a variable appears in a set of data using a number line</a:t>
            </a:r>
            <a:r>
              <a:rPr lang="en-US" sz="2800" dirty="0" smtClean="0">
                <a:latin typeface="Gotham"/>
                <a:cs typeface="Gotham"/>
              </a:rPr>
              <a:t>.</a:t>
            </a:r>
          </a:p>
          <a:p>
            <a:pPr>
              <a:lnSpc>
                <a:spcPct val="80000"/>
              </a:lnSpc>
              <a:defRPr/>
            </a:pPr>
            <a:endParaRPr lang="en-US" sz="2800" dirty="0">
              <a:latin typeface="Gotham"/>
              <a:cs typeface="Gotham"/>
            </a:endParaRPr>
          </a:p>
          <a:p>
            <a:pPr marL="342900" indent="-342900">
              <a:lnSpc>
                <a:spcPct val="80000"/>
              </a:lnSpc>
              <a:buFont typeface="Arial" panose="020B0604020202020204" pitchFamily="34" charset="0"/>
              <a:buChar char="•"/>
              <a:defRPr/>
            </a:pPr>
            <a:r>
              <a:rPr lang="en-US" sz="2800" dirty="0">
                <a:latin typeface="Gotham"/>
                <a:cs typeface="Gotham"/>
              </a:rPr>
              <a:t>Line plots are good for visualizing your data. </a:t>
            </a:r>
          </a:p>
          <a:p>
            <a:pPr>
              <a:lnSpc>
                <a:spcPct val="80000"/>
              </a:lnSpc>
              <a:defRPr/>
            </a:pPr>
            <a:endParaRPr lang="en-US" sz="2800" dirty="0">
              <a:latin typeface="Gotham"/>
              <a:cs typeface="Gotham"/>
            </a:endParaRPr>
          </a:p>
        </p:txBody>
      </p:sp>
      <p:sp>
        <p:nvSpPr>
          <p:cNvPr id="9" name="Rectangle 1"/>
          <p:cNvSpPr>
            <a:spLocks noChangeArrowheads="1"/>
          </p:cNvSpPr>
          <p:nvPr/>
        </p:nvSpPr>
        <p:spPr bwMode="auto">
          <a:xfrm>
            <a:off x="400050" y="3260725"/>
            <a:ext cx="82867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r>
              <a:rPr lang="en-US" altLang="en-US" dirty="0"/>
              <a:t> 					            X	 </a:t>
            </a:r>
          </a:p>
          <a:p>
            <a:r>
              <a:rPr lang="en-US" altLang="en-US" dirty="0"/>
              <a:t>            X           </a:t>
            </a:r>
            <a:r>
              <a:rPr lang="en-US" altLang="en-US" dirty="0" err="1"/>
              <a:t>X</a:t>
            </a:r>
            <a:r>
              <a:rPr lang="en-US" altLang="en-US" dirty="0"/>
              <a:t>                                       </a:t>
            </a:r>
            <a:r>
              <a:rPr lang="en-US" altLang="en-US" dirty="0" err="1"/>
              <a:t>X</a:t>
            </a:r>
            <a:r>
              <a:rPr lang="en-US" altLang="en-US" dirty="0"/>
              <a:t>           </a:t>
            </a:r>
            <a:r>
              <a:rPr lang="en-US" altLang="en-US" dirty="0" err="1"/>
              <a:t>X</a:t>
            </a:r>
            <a:r>
              <a:rPr lang="en-US" altLang="en-US" dirty="0"/>
              <a:t>            </a:t>
            </a:r>
            <a:r>
              <a:rPr lang="en-US" altLang="en-US" dirty="0" err="1"/>
              <a:t>X</a:t>
            </a:r>
            <a:r>
              <a:rPr lang="en-US" altLang="en-US" dirty="0"/>
              <a:t>          </a:t>
            </a:r>
            <a:r>
              <a:rPr lang="en-US" altLang="en-US" dirty="0" err="1"/>
              <a:t>X</a:t>
            </a:r>
            <a:endParaRPr lang="en-US" altLang="en-US" dirty="0"/>
          </a:p>
          <a:p>
            <a:pPr algn="ctr"/>
            <a:r>
              <a:rPr lang="en-US" altLang="en-US" dirty="0"/>
              <a:t>--------------------------------------------------------------------------------</a:t>
            </a:r>
          </a:p>
          <a:p>
            <a:pPr algn="ctr"/>
            <a:r>
              <a:rPr lang="en-US" altLang="en-US" dirty="0"/>
              <a:t>  9          10          11          12          13          14          15          16</a:t>
            </a:r>
          </a:p>
          <a:p>
            <a:pPr algn="ctr"/>
            <a:endParaRPr lang="en-US" altLang="en-US" b="1" dirty="0"/>
          </a:p>
          <a:p>
            <a:pPr algn="ctr"/>
            <a:r>
              <a:rPr lang="en-US" altLang="en-US" b="1" dirty="0"/>
              <a:t>Length of Great White Sharks Tagged by OCEARCH (feet)</a:t>
            </a:r>
            <a:endParaRPr lang="en-US" altLang="en-US" dirty="0"/>
          </a:p>
        </p:txBody>
      </p:sp>
      <p:sp>
        <p:nvSpPr>
          <p:cNvPr id="10" name="TextBox 9"/>
          <p:cNvSpPr txBox="1">
            <a:spLocks noChangeArrowheads="1"/>
          </p:cNvSpPr>
          <p:nvPr/>
        </p:nvSpPr>
        <p:spPr bwMode="auto">
          <a:xfrm>
            <a:off x="400050" y="5295900"/>
            <a:ext cx="8515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a:r>
              <a:rPr lang="en-US" altLang="en-US" sz="2400" dirty="0">
                <a:solidFill>
                  <a:schemeClr val="accent5">
                    <a:lumMod val="75000"/>
                  </a:schemeClr>
                </a:solidFill>
              </a:rPr>
              <a:t>How many sharks did OCEARCH tag that were 14 feet long?</a:t>
            </a:r>
          </a:p>
        </p:txBody>
      </p:sp>
    </p:spTree>
    <p:extLst>
      <p:ext uri="{BB962C8B-B14F-4D97-AF65-F5344CB8AC3E}">
        <p14:creationId xmlns:p14="http://schemas.microsoft.com/office/powerpoint/2010/main" val="273363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137" y="423333"/>
            <a:ext cx="8932863" cy="846667"/>
          </a:xfrm>
          <a:prstGeom prst="rect">
            <a:avLst/>
          </a:prstGeom>
          <a:solidFill>
            <a:srgbClr val="2282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p:cNvGrpSpPr/>
          <p:nvPr/>
        </p:nvGrpSpPr>
        <p:grpSpPr>
          <a:xfrm>
            <a:off x="304800" y="6176668"/>
            <a:ext cx="5513683" cy="338554"/>
            <a:chOff x="304800" y="6176668"/>
            <a:chExt cx="5513683" cy="338554"/>
          </a:xfrm>
        </p:grpSpPr>
        <p:pic>
          <p:nvPicPr>
            <p:cNvPr id="5" name="Picture 4"/>
            <p:cNvPicPr>
              <a:picLocks noChangeAspect="1"/>
            </p:cNvPicPr>
            <p:nvPr/>
          </p:nvPicPr>
          <p:blipFill>
            <a:blip r:embed="rId3"/>
            <a:stretch>
              <a:fillRect/>
            </a:stretch>
          </p:blipFill>
          <p:spPr>
            <a:xfrm>
              <a:off x="304800" y="6238810"/>
              <a:ext cx="1409700" cy="276412"/>
            </a:xfrm>
            <a:prstGeom prst="rect">
              <a:avLst/>
            </a:prstGeom>
          </p:spPr>
        </p:pic>
        <p:sp>
          <p:nvSpPr>
            <p:cNvPr id="6" name="TextBox 5"/>
            <p:cNvSpPr txBox="1"/>
            <p:nvPr/>
          </p:nvSpPr>
          <p:spPr>
            <a:xfrm>
              <a:off x="1817983" y="6176668"/>
              <a:ext cx="4000500" cy="338554"/>
            </a:xfrm>
            <a:prstGeom prst="rect">
              <a:avLst/>
            </a:prstGeom>
            <a:noFill/>
          </p:spPr>
          <p:txBody>
            <a:bodyPr wrap="square" rtlCol="0">
              <a:spAutoFit/>
            </a:bodyPr>
            <a:lstStyle/>
            <a:p>
              <a:r>
                <a:rPr lang="en-US" sz="1600" dirty="0">
                  <a:solidFill>
                    <a:srgbClr val="228277"/>
                  </a:solidFill>
                </a:rPr>
                <a:t>/</a:t>
              </a:r>
              <a:r>
                <a:rPr lang="en-US" sz="1600" dirty="0"/>
                <a:t>  </a:t>
              </a:r>
              <a:r>
                <a:rPr lang="en-US" sz="1600" dirty="0" smtClean="0"/>
                <a:t>Representing Data Graphically </a:t>
              </a:r>
              <a:r>
                <a:rPr lang="en-US" sz="1600" dirty="0" smtClean="0">
                  <a:solidFill>
                    <a:srgbClr val="228277"/>
                  </a:solidFill>
                </a:rPr>
                <a:t>2016</a:t>
              </a:r>
              <a:endParaRPr lang="en-US" sz="1600" dirty="0">
                <a:solidFill>
                  <a:srgbClr val="228277"/>
                </a:solidFill>
              </a:endParaRPr>
            </a:p>
          </p:txBody>
        </p:sp>
      </p:grpSp>
      <p:sp>
        <p:nvSpPr>
          <p:cNvPr id="7" name="TextBox 6"/>
          <p:cNvSpPr txBox="1"/>
          <p:nvPr/>
        </p:nvSpPr>
        <p:spPr>
          <a:xfrm>
            <a:off x="304800" y="662000"/>
            <a:ext cx="7844712" cy="523220"/>
          </a:xfrm>
          <a:prstGeom prst="rect">
            <a:avLst/>
          </a:prstGeom>
          <a:noFill/>
        </p:spPr>
        <p:txBody>
          <a:bodyPr wrap="square" rtlCol="0">
            <a:spAutoFit/>
          </a:bodyPr>
          <a:lstStyle/>
          <a:p>
            <a:r>
              <a:rPr lang="en-US" dirty="0" smtClean="0">
                <a:latin typeface="Gotham"/>
              </a:rPr>
              <a:t> </a:t>
            </a:r>
            <a:r>
              <a:rPr lang="en-US" sz="2800" dirty="0" smtClean="0">
                <a:solidFill>
                  <a:schemeClr val="bg1"/>
                </a:solidFill>
                <a:latin typeface="Gotham"/>
              </a:rPr>
              <a:t>/ </a:t>
            </a:r>
            <a:r>
              <a:rPr lang="en-US" sz="2800" dirty="0" smtClean="0">
                <a:solidFill>
                  <a:schemeClr val="bg1"/>
                </a:solidFill>
                <a:latin typeface="Gotham"/>
              </a:rPr>
              <a:t>TYPES OF GRAPHS // BAR GRAPHS</a:t>
            </a:r>
            <a:endParaRPr lang="en-US" sz="2800" dirty="0">
              <a:solidFill>
                <a:schemeClr val="bg1"/>
              </a:solidFill>
              <a:latin typeface="Gotham"/>
            </a:endParaRPr>
          </a:p>
        </p:txBody>
      </p:sp>
      <p:sp>
        <p:nvSpPr>
          <p:cNvPr id="8" name="TextBox 7"/>
          <p:cNvSpPr txBox="1"/>
          <p:nvPr/>
        </p:nvSpPr>
        <p:spPr>
          <a:xfrm>
            <a:off x="211136" y="1524000"/>
            <a:ext cx="8475663" cy="2160591"/>
          </a:xfrm>
          <a:prstGeom prst="rect">
            <a:avLst/>
          </a:prstGeom>
          <a:noFill/>
          <a:ln>
            <a:noFill/>
          </a:ln>
        </p:spPr>
        <p:txBody>
          <a:bodyPr wrap="square" rtlCol="0">
            <a:spAutoFit/>
          </a:bodyPr>
          <a:lstStyle/>
          <a:p>
            <a:pPr marL="342900" indent="-342900">
              <a:lnSpc>
                <a:spcPct val="80000"/>
              </a:lnSpc>
              <a:buFont typeface="Arial" panose="020B0604020202020204" pitchFamily="34" charset="0"/>
              <a:buChar char="•"/>
              <a:defRPr/>
            </a:pPr>
            <a:r>
              <a:rPr lang="en-US" sz="2800" dirty="0">
                <a:latin typeface="Gotham"/>
                <a:cs typeface="Gotham"/>
              </a:rPr>
              <a:t>With a </a:t>
            </a:r>
            <a:r>
              <a:rPr lang="en-US" sz="2800" u="sng" dirty="0">
                <a:latin typeface="Gotham"/>
                <a:cs typeface="Gotham"/>
              </a:rPr>
              <a:t>bar graph</a:t>
            </a:r>
            <a:r>
              <a:rPr lang="en-US" sz="2800" dirty="0">
                <a:latin typeface="Gotham"/>
                <a:cs typeface="Gotham"/>
              </a:rPr>
              <a:t>, you can compare variables or track changes over time.  </a:t>
            </a:r>
            <a:endParaRPr lang="en-US" sz="2800" dirty="0" smtClean="0">
              <a:latin typeface="Gotham"/>
              <a:cs typeface="Gotham"/>
            </a:endParaRPr>
          </a:p>
          <a:p>
            <a:pPr>
              <a:lnSpc>
                <a:spcPct val="80000"/>
              </a:lnSpc>
              <a:defRPr/>
            </a:pPr>
            <a:endParaRPr lang="en-US" sz="2800" dirty="0">
              <a:latin typeface="Gotham"/>
              <a:cs typeface="Gotham"/>
            </a:endParaRPr>
          </a:p>
          <a:p>
            <a:pPr marL="342900" indent="-342900">
              <a:lnSpc>
                <a:spcPct val="80000"/>
              </a:lnSpc>
              <a:buFont typeface="Arial" panose="020B0604020202020204" pitchFamily="34" charset="0"/>
              <a:buChar char="•"/>
              <a:defRPr/>
            </a:pPr>
            <a:r>
              <a:rPr lang="en-US" sz="2800" dirty="0">
                <a:latin typeface="Gotham"/>
                <a:cs typeface="Gotham"/>
              </a:rPr>
              <a:t>Bar graphs display data using two axes, an x-axis and a y-axis. </a:t>
            </a:r>
          </a:p>
          <a:p>
            <a:pPr>
              <a:lnSpc>
                <a:spcPct val="80000"/>
              </a:lnSpc>
              <a:defRPr/>
            </a:pPr>
            <a:endParaRPr lang="en-US" sz="2800" dirty="0">
              <a:latin typeface="Gotham"/>
              <a:cs typeface="Gotham"/>
            </a:endParaRPr>
          </a:p>
        </p:txBody>
      </p:sp>
      <p:grpSp>
        <p:nvGrpSpPr>
          <p:cNvPr id="11" name="Group 2"/>
          <p:cNvGrpSpPr>
            <a:grpSpLocks/>
          </p:cNvGrpSpPr>
          <p:nvPr/>
        </p:nvGrpSpPr>
        <p:grpSpPr bwMode="auto">
          <a:xfrm>
            <a:off x="2876550" y="3009900"/>
            <a:ext cx="4114800" cy="2628900"/>
            <a:chOff x="3390" y="8180"/>
            <a:chExt cx="5505" cy="4155"/>
          </a:xfrm>
        </p:grpSpPr>
        <p:cxnSp>
          <p:nvCxnSpPr>
            <p:cNvPr id="12" name="AutoShape 3"/>
            <p:cNvCxnSpPr>
              <a:cxnSpLocks noChangeShapeType="1"/>
            </p:cNvCxnSpPr>
            <p:nvPr/>
          </p:nvCxnSpPr>
          <p:spPr bwMode="auto">
            <a:xfrm>
              <a:off x="3390" y="8180"/>
              <a:ext cx="0" cy="415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AutoShape 4"/>
            <p:cNvCxnSpPr>
              <a:cxnSpLocks noChangeShapeType="1"/>
            </p:cNvCxnSpPr>
            <p:nvPr/>
          </p:nvCxnSpPr>
          <p:spPr bwMode="auto">
            <a:xfrm>
              <a:off x="3390" y="12335"/>
              <a:ext cx="550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nvGrpSpPr>
          <p:cNvPr id="14" name="Group 13"/>
          <p:cNvGrpSpPr>
            <a:grpSpLocks/>
          </p:cNvGrpSpPr>
          <p:nvPr/>
        </p:nvGrpSpPr>
        <p:grpSpPr bwMode="auto">
          <a:xfrm>
            <a:off x="530225" y="3784600"/>
            <a:ext cx="2225675" cy="461963"/>
            <a:chOff x="530087" y="3784576"/>
            <a:chExt cx="2226365" cy="461665"/>
          </a:xfrm>
        </p:grpSpPr>
        <p:cxnSp>
          <p:nvCxnSpPr>
            <p:cNvPr id="15" name="Straight Arrow Connector 14"/>
            <p:cNvCxnSpPr/>
            <p:nvPr/>
          </p:nvCxnSpPr>
          <p:spPr>
            <a:xfrm>
              <a:off x="1762369" y="4016201"/>
              <a:ext cx="994083" cy="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TextBox 6"/>
            <p:cNvSpPr txBox="1">
              <a:spLocks noChangeArrowheads="1"/>
            </p:cNvSpPr>
            <p:nvPr/>
          </p:nvSpPr>
          <p:spPr bwMode="auto">
            <a:xfrm>
              <a:off x="530087" y="3784576"/>
              <a:ext cx="123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a:r>
                <a:rPr lang="en-US" altLang="en-US" sz="2400"/>
                <a:t>y-axis</a:t>
              </a:r>
            </a:p>
          </p:txBody>
        </p:sp>
      </p:grpSp>
      <p:grpSp>
        <p:nvGrpSpPr>
          <p:cNvPr id="17" name="Group 16"/>
          <p:cNvGrpSpPr>
            <a:grpSpLocks/>
          </p:cNvGrpSpPr>
          <p:nvPr/>
        </p:nvGrpSpPr>
        <p:grpSpPr bwMode="auto">
          <a:xfrm>
            <a:off x="6400800" y="4333875"/>
            <a:ext cx="1673225" cy="1217613"/>
            <a:chOff x="6401214" y="4334037"/>
            <a:chExt cx="1673501" cy="1217543"/>
          </a:xfrm>
        </p:grpSpPr>
        <p:cxnSp>
          <p:nvCxnSpPr>
            <p:cNvPr id="18" name="Straight Arrow Connector 17"/>
            <p:cNvCxnSpPr/>
            <p:nvPr/>
          </p:nvCxnSpPr>
          <p:spPr>
            <a:xfrm flipH="1">
              <a:off x="6401214" y="4699141"/>
              <a:ext cx="590647" cy="852439"/>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7"/>
            <p:cNvSpPr txBox="1">
              <a:spLocks noChangeArrowheads="1"/>
            </p:cNvSpPr>
            <p:nvPr/>
          </p:nvSpPr>
          <p:spPr bwMode="auto">
            <a:xfrm>
              <a:off x="6842263" y="4334037"/>
              <a:ext cx="12324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eaLnBrk="0" fontAlgn="base" hangingPunct="0">
                <a:spcBef>
                  <a:spcPct val="0"/>
                </a:spcBef>
                <a:spcAft>
                  <a:spcPct val="0"/>
                </a:spcAft>
                <a:defRPr>
                  <a:solidFill>
                    <a:schemeClr val="tx1"/>
                  </a:solidFill>
                  <a:latin typeface="Trebuchet MS" pitchFamily="34" charset="0"/>
                </a:defRPr>
              </a:lvl6pPr>
              <a:lvl7pPr marL="2971800" indent="-228600" eaLnBrk="0" fontAlgn="base" hangingPunct="0">
                <a:spcBef>
                  <a:spcPct val="0"/>
                </a:spcBef>
                <a:spcAft>
                  <a:spcPct val="0"/>
                </a:spcAft>
                <a:defRPr>
                  <a:solidFill>
                    <a:schemeClr val="tx1"/>
                  </a:solidFill>
                  <a:latin typeface="Trebuchet MS" pitchFamily="34" charset="0"/>
                </a:defRPr>
              </a:lvl7pPr>
              <a:lvl8pPr marL="3429000" indent="-228600" eaLnBrk="0" fontAlgn="base" hangingPunct="0">
                <a:spcBef>
                  <a:spcPct val="0"/>
                </a:spcBef>
                <a:spcAft>
                  <a:spcPct val="0"/>
                </a:spcAft>
                <a:defRPr>
                  <a:solidFill>
                    <a:schemeClr val="tx1"/>
                  </a:solidFill>
                  <a:latin typeface="Trebuchet MS" pitchFamily="34" charset="0"/>
                </a:defRPr>
              </a:lvl8pPr>
              <a:lvl9pPr marL="3886200" indent="-228600" eaLnBrk="0" fontAlgn="base" hangingPunct="0">
                <a:spcBef>
                  <a:spcPct val="0"/>
                </a:spcBef>
                <a:spcAft>
                  <a:spcPct val="0"/>
                </a:spcAft>
                <a:defRPr>
                  <a:solidFill>
                    <a:schemeClr val="tx1"/>
                  </a:solidFill>
                  <a:latin typeface="Trebuchet MS" pitchFamily="34" charset="0"/>
                </a:defRPr>
              </a:lvl9pPr>
            </a:lstStyle>
            <a:p>
              <a:pPr algn="ctr"/>
              <a:r>
                <a:rPr lang="en-US" altLang="en-US" sz="2400"/>
                <a:t>x-axis</a:t>
              </a:r>
            </a:p>
          </p:txBody>
        </p:sp>
      </p:grpSp>
    </p:spTree>
    <p:extLst>
      <p:ext uri="{BB962C8B-B14F-4D97-AF65-F5344CB8AC3E}">
        <p14:creationId xmlns:p14="http://schemas.microsoft.com/office/powerpoint/2010/main" val="2687417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1165</Words>
  <Application>Microsoft Office PowerPoint</Application>
  <PresentationFormat>On-screen Show (4:3)</PresentationFormat>
  <Paragraphs>188</Paragraphs>
  <Slides>16</Slides>
  <Notes>9</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Rodgerson</dc:creator>
  <cp:lastModifiedBy>Stephanie Rodgerson</cp:lastModifiedBy>
  <cp:revision>8</cp:revision>
  <dcterms:created xsi:type="dcterms:W3CDTF">2016-03-11T21:11:21Z</dcterms:created>
  <dcterms:modified xsi:type="dcterms:W3CDTF">2016-03-12T02:28:29Z</dcterms:modified>
</cp:coreProperties>
</file>