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59" r:id="rId5"/>
    <p:sldId id="260" r:id="rId6"/>
    <p:sldId id="270" r:id="rId7"/>
    <p:sldId id="261" r:id="rId8"/>
    <p:sldId id="262" r:id="rId9"/>
    <p:sldId id="263" r:id="rId10"/>
    <p:sldId id="264" r:id="rId11"/>
    <p:sldId id="265" r:id="rId12"/>
    <p:sldId id="267" r:id="rId13"/>
    <p:sldId id="268" r:id="rId14"/>
    <p:sldId id="269" r:id="rId15"/>
    <p:sldId id="290" r:id="rId16"/>
    <p:sldId id="291" r:id="rId17"/>
    <p:sldId id="278" r:id="rId18"/>
    <p:sldId id="279" r:id="rId19"/>
    <p:sldId id="281" r:id="rId20"/>
    <p:sldId id="282" r:id="rId21"/>
    <p:sldId id="283" r:id="rId22"/>
    <p:sldId id="284" r:id="rId23"/>
    <p:sldId id="285"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78" autoAdjust="0"/>
  </p:normalViewPr>
  <p:slideViewPr>
    <p:cSldViewPr>
      <p:cViewPr varScale="1">
        <p:scale>
          <a:sx n="80" d="100"/>
          <a:sy n="80" d="100"/>
        </p:scale>
        <p:origin x="-8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8080B-3EE9-49F4-9997-B151553F92DB}" type="datetimeFigureOut">
              <a:rPr lang="en-US" smtClean="0"/>
              <a:t>3/12/2016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9B6CF7-AA87-42E0-8A60-D109CA410BE9}" type="slidenum">
              <a:rPr lang="en-US" smtClean="0"/>
              <a:t>‹#›</a:t>
            </a:fld>
            <a:endParaRPr lang="en-US"/>
          </a:p>
        </p:txBody>
      </p:sp>
    </p:spTree>
    <p:extLst>
      <p:ext uri="{BB962C8B-B14F-4D97-AF65-F5344CB8AC3E}">
        <p14:creationId xmlns:p14="http://schemas.microsoft.com/office/powerpoint/2010/main" val="32563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good division word is “per”.  Sharks per scientist means the number of sharks divided by the number of scientists. Our example could also be written as 2 sharks per scientist.</a:t>
            </a:r>
          </a:p>
          <a:p>
            <a:endParaRPr lang="en-US" dirty="0"/>
          </a:p>
        </p:txBody>
      </p:sp>
      <p:sp>
        <p:nvSpPr>
          <p:cNvPr id="4" name="Slide Number Placeholder 3"/>
          <p:cNvSpPr>
            <a:spLocks noGrp="1"/>
          </p:cNvSpPr>
          <p:nvPr>
            <p:ph type="sldNum" sz="quarter" idx="10"/>
          </p:nvPr>
        </p:nvSpPr>
        <p:spPr/>
        <p:txBody>
          <a:bodyPr/>
          <a:lstStyle/>
          <a:p>
            <a:fld id="{829B6CF7-AA87-42E0-8A60-D109CA410BE9}" type="slidenum">
              <a:rPr lang="en-US" smtClean="0"/>
              <a:t>11</a:t>
            </a:fld>
            <a:endParaRPr lang="en-US"/>
          </a:p>
        </p:txBody>
      </p:sp>
    </p:spTree>
    <p:extLst>
      <p:ext uri="{BB962C8B-B14F-4D97-AF65-F5344CB8AC3E}">
        <p14:creationId xmlns:p14="http://schemas.microsoft.com/office/powerpoint/2010/main" val="132490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sz="1200" kern="1200" dirty="0" smtClean="0">
                <a:solidFill>
                  <a:schemeClr val="tx1"/>
                </a:solidFill>
                <a:effectLst/>
                <a:latin typeface="+mn-lt"/>
                <a:ea typeface="+mn-ea"/>
                <a:cs typeface="+mn-cs"/>
              </a:rPr>
              <a:t>How many miles did Lydia travel in a week?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How many miles did the sharks travel on Wednesday?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a lot of information in this one problem! Luckily for us, the first part of the problem is only concerned with how many miles Lydia traveled. We do not even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need to worry about Beamer. So first, let’s group</a:t>
            </a:r>
            <a:r>
              <a:rPr lang="en-US" sz="1200" kern="1200" baseline="0" dirty="0" smtClean="0">
                <a:solidFill>
                  <a:schemeClr val="tx1"/>
                </a:solidFill>
                <a:effectLst/>
                <a:latin typeface="+mn-lt"/>
                <a:ea typeface="+mn-ea"/>
                <a:cs typeface="+mn-cs"/>
              </a:rPr>
              <a:t> together only the data regarding Lydia…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9B6CF7-AA87-42E0-8A60-D109CA410BE9}" type="slidenum">
              <a:rPr lang="en-US" smtClean="0"/>
              <a:t>13</a:t>
            </a:fld>
            <a:endParaRPr lang="en-US"/>
          </a:p>
        </p:txBody>
      </p:sp>
    </p:spTree>
    <p:extLst>
      <p:ext uri="{BB962C8B-B14F-4D97-AF65-F5344CB8AC3E}">
        <p14:creationId xmlns:p14="http://schemas.microsoft.com/office/powerpoint/2010/main" val="735682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was, </a:t>
            </a:r>
            <a:r>
              <a:rPr lang="en-US" sz="1200" kern="1200" dirty="0" smtClean="0">
                <a:solidFill>
                  <a:schemeClr val="tx1"/>
                </a:solidFill>
                <a:effectLst/>
                <a:latin typeface="+mn-lt"/>
                <a:ea typeface="+mn-ea"/>
                <a:cs typeface="+mn-cs"/>
              </a:rPr>
              <a:t>How many miles did Lydia travel in a week?</a:t>
            </a:r>
            <a:r>
              <a:rPr lang="en-US" sz="1200" kern="1200" baseline="0" dirty="0" smtClean="0">
                <a:solidFill>
                  <a:schemeClr val="tx1"/>
                </a:solidFill>
                <a:effectLst/>
                <a:latin typeface="+mn-lt"/>
                <a:ea typeface="+mn-ea"/>
                <a:cs typeface="+mn-cs"/>
              </a:rPr>
              <a:t> Now that we have grouped similar information together, we can easily solve the problem by adding up Lydia’s mileage.</a:t>
            </a:r>
            <a:endParaRPr lang="en-US" dirty="0"/>
          </a:p>
        </p:txBody>
      </p:sp>
      <p:sp>
        <p:nvSpPr>
          <p:cNvPr id="4" name="Slide Number Placeholder 3"/>
          <p:cNvSpPr>
            <a:spLocks noGrp="1"/>
          </p:cNvSpPr>
          <p:nvPr>
            <p:ph type="sldNum" sz="quarter" idx="10"/>
          </p:nvPr>
        </p:nvSpPr>
        <p:spPr/>
        <p:txBody>
          <a:bodyPr/>
          <a:lstStyle/>
          <a:p>
            <a:fld id="{829B6CF7-AA87-42E0-8A60-D109CA410BE9}" type="slidenum">
              <a:rPr lang="en-US" smtClean="0"/>
              <a:t>14</a:t>
            </a:fld>
            <a:endParaRPr lang="en-US"/>
          </a:p>
        </p:txBody>
      </p:sp>
    </p:spTree>
    <p:extLst>
      <p:ext uri="{BB962C8B-B14F-4D97-AF65-F5344CB8AC3E}">
        <p14:creationId xmlns:p14="http://schemas.microsoft.com/office/powerpoint/2010/main" val="81687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referring back to the original set of information, we can solve the second half of the word problem.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 </a:t>
            </a:r>
            <a:r>
              <a:rPr lang="en-US" sz="1200" kern="1200" dirty="0" smtClean="0">
                <a:solidFill>
                  <a:schemeClr val="tx1"/>
                </a:solidFill>
                <a:effectLst/>
                <a:latin typeface="+mn-lt"/>
                <a:ea typeface="+mn-ea"/>
                <a:cs typeface="+mn-cs"/>
              </a:rPr>
              <a:t>How many miles did the sharks travel on Wednesday?</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question is only concerned with how many miles the sharks traveled on Wednesday. Let’s group that information together.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9B6CF7-AA87-42E0-8A60-D109CA410BE9}" type="slidenum">
              <a:rPr lang="en-US" smtClean="0"/>
              <a:t>15</a:t>
            </a:fld>
            <a:endParaRPr lang="en-US"/>
          </a:p>
        </p:txBody>
      </p:sp>
    </p:spTree>
    <p:extLst>
      <p:ext uri="{BB962C8B-B14F-4D97-AF65-F5344CB8AC3E}">
        <p14:creationId xmlns:p14="http://schemas.microsoft.com/office/powerpoint/2010/main" val="73568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question was, </a:t>
            </a:r>
            <a:r>
              <a:rPr lang="en-US" sz="1200" kern="1200" dirty="0" smtClean="0">
                <a:solidFill>
                  <a:schemeClr val="tx1"/>
                </a:solidFill>
                <a:effectLst/>
                <a:latin typeface="+mn-lt"/>
                <a:ea typeface="+mn-ea"/>
                <a:cs typeface="+mn-cs"/>
              </a:rPr>
              <a:t>How many miles did the sharks travel on Wednesday?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that we have grouped similar information together, we can easily solve the problem by adding the miles traveled on Wednesday by both Lydia and Beamer.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9B6CF7-AA87-42E0-8A60-D109CA410BE9}" type="slidenum">
              <a:rPr lang="en-US" smtClean="0"/>
              <a:t>16</a:t>
            </a:fld>
            <a:endParaRPr lang="en-US"/>
          </a:p>
        </p:txBody>
      </p:sp>
    </p:spTree>
    <p:extLst>
      <p:ext uri="{BB962C8B-B14F-4D97-AF65-F5344CB8AC3E}">
        <p14:creationId xmlns:p14="http://schemas.microsoft.com/office/powerpoint/2010/main" val="73568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E8040-CC8C-41E3-8EAD-B756F302638F}"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383423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E8040-CC8C-41E3-8EAD-B756F302638F}"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81749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E8040-CC8C-41E3-8EAD-B756F302638F}"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179135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E8040-CC8C-41E3-8EAD-B756F302638F}"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133972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E8040-CC8C-41E3-8EAD-B756F302638F}"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303407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E8040-CC8C-41E3-8EAD-B756F302638F}"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83892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E8040-CC8C-41E3-8EAD-B756F302638F}"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45604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E8040-CC8C-41E3-8EAD-B756F302638F}"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135014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E8040-CC8C-41E3-8EAD-B756F302638F}"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199710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E8040-CC8C-41E3-8EAD-B756F302638F}"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149178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E8040-CC8C-41E3-8EAD-B756F302638F}"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7A709-4DE5-4D10-BEB2-D98BB884F06C}" type="slidenum">
              <a:rPr lang="en-US" smtClean="0"/>
              <a:t>‹#›</a:t>
            </a:fld>
            <a:endParaRPr lang="en-US"/>
          </a:p>
        </p:txBody>
      </p:sp>
    </p:spTree>
    <p:extLst>
      <p:ext uri="{BB962C8B-B14F-4D97-AF65-F5344CB8AC3E}">
        <p14:creationId xmlns:p14="http://schemas.microsoft.com/office/powerpoint/2010/main" val="301618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E8040-CC8C-41E3-8EAD-B756F302638F}" type="datetimeFigureOut">
              <a:rPr lang="en-US" smtClean="0"/>
              <a:t>3/12/2016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7A709-4DE5-4D10-BEB2-D98BB884F06C}" type="slidenum">
              <a:rPr lang="en-US" smtClean="0"/>
              <a:t>‹#›</a:t>
            </a:fld>
            <a:endParaRPr lang="en-US"/>
          </a:p>
        </p:txBody>
      </p:sp>
    </p:spTree>
    <p:extLst>
      <p:ext uri="{BB962C8B-B14F-4D97-AF65-F5344CB8AC3E}">
        <p14:creationId xmlns:p14="http://schemas.microsoft.com/office/powerpoint/2010/main" val="260606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1138" y="211667"/>
            <a:ext cx="8707329" cy="6404864"/>
            <a:chOff x="211138" y="211667"/>
            <a:chExt cx="8707329" cy="6404864"/>
          </a:xfrm>
        </p:grpSpPr>
        <p:sp>
          <p:nvSpPr>
            <p:cNvPr id="4" name="Rectangle 3"/>
            <p:cNvSpPr/>
            <p:nvPr/>
          </p:nvSpPr>
          <p:spPr>
            <a:xfrm>
              <a:off x="211138" y="211667"/>
              <a:ext cx="8707329" cy="5683250"/>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1138" y="6176668"/>
              <a:ext cx="3832357" cy="338554"/>
            </a:xfrm>
            <a:prstGeom prst="rect">
              <a:avLst/>
            </a:prstGeom>
            <a:noFill/>
          </p:spPr>
          <p:txBody>
            <a:bodyPr wrap="square" rtlCol="0">
              <a:spAutoFit/>
            </a:bodyPr>
            <a:lstStyle/>
            <a:p>
              <a:r>
                <a:rPr lang="en-US" sz="1600" dirty="0" smtClean="0">
                  <a:solidFill>
                    <a:srgbClr val="228277"/>
                  </a:solidFill>
                </a:rPr>
                <a:t>/</a:t>
              </a:r>
              <a:r>
                <a:rPr lang="en-US" sz="1600" dirty="0" smtClean="0"/>
                <a:t>  STEM </a:t>
              </a:r>
              <a:r>
                <a:rPr lang="en-US" sz="1600" dirty="0" smtClean="0">
                  <a:solidFill>
                    <a:srgbClr val="228277"/>
                  </a:solidFill>
                </a:rPr>
                <a:t>Learning Sponsors:</a:t>
              </a:r>
              <a:endParaRPr lang="en-US" sz="1600" dirty="0">
                <a:solidFill>
                  <a:srgbClr val="228277"/>
                </a:solidFill>
              </a:endParaRPr>
            </a:p>
          </p:txBody>
        </p:sp>
        <p:pic>
          <p:nvPicPr>
            <p:cNvPr id="6" name="Picture 5" descr="OCEARCH_Curriculum_3 logos.jpg"/>
            <p:cNvPicPr>
              <a:picLocks noChangeAspect="1"/>
            </p:cNvPicPr>
            <p:nvPr/>
          </p:nvPicPr>
          <p:blipFill>
            <a:blip r:embed="rId2" cstate="print">
              <a:alphaModFix amt="41000"/>
              <a:extLst>
                <a:ext uri="{28A0092B-C50C-407E-A947-70E740481C1C}">
                  <a14:useLocalDpi xmlns:a14="http://schemas.microsoft.com/office/drawing/2010/main" val="0"/>
                </a:ext>
              </a:extLst>
            </a:blip>
            <a:stretch>
              <a:fillRect/>
            </a:stretch>
          </p:blipFill>
          <p:spPr>
            <a:xfrm>
              <a:off x="6145126" y="6050522"/>
              <a:ext cx="2762758" cy="5660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87" y="661476"/>
              <a:ext cx="2320746" cy="455048"/>
            </a:xfrm>
            <a:prstGeom prst="rect">
              <a:avLst/>
            </a:prstGeom>
          </p:spPr>
        </p:pic>
      </p:grpSp>
      <p:sp>
        <p:nvSpPr>
          <p:cNvPr id="9" name="TextBox 8"/>
          <p:cNvSpPr txBox="1"/>
          <p:nvPr/>
        </p:nvSpPr>
        <p:spPr>
          <a:xfrm>
            <a:off x="381000" y="2374900"/>
            <a:ext cx="8153400" cy="2185214"/>
          </a:xfrm>
          <a:prstGeom prst="rect">
            <a:avLst/>
          </a:prstGeom>
          <a:noFill/>
        </p:spPr>
        <p:txBody>
          <a:bodyPr wrap="square" rtlCol="0">
            <a:spAutoFit/>
          </a:bodyPr>
          <a:lstStyle/>
          <a:p>
            <a:r>
              <a:rPr lang="en-US" sz="5400" dirty="0" smtClean="0">
                <a:solidFill>
                  <a:schemeClr val="bg1"/>
                </a:solidFill>
                <a:latin typeface="Gotham"/>
              </a:rPr>
              <a:t>SOLVING WORD PROBLEMS</a:t>
            </a:r>
          </a:p>
          <a:p>
            <a:r>
              <a:rPr lang="en-US" sz="2800" dirty="0" smtClean="0">
                <a:latin typeface="Gotham"/>
              </a:rPr>
              <a:t>Grades 3 – 5 </a:t>
            </a:r>
            <a:endParaRPr lang="en-US" sz="2800" dirty="0">
              <a:latin typeface="Gotham"/>
            </a:endParaRPr>
          </a:p>
        </p:txBody>
      </p:sp>
    </p:spTree>
    <p:extLst>
      <p:ext uri="{BB962C8B-B14F-4D97-AF65-F5344CB8AC3E}">
        <p14:creationId xmlns:p14="http://schemas.microsoft.com/office/powerpoint/2010/main" val="51250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610600"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smtClean="0">
                <a:solidFill>
                  <a:schemeClr val="bg1"/>
                </a:solidFill>
                <a:latin typeface="Gotham"/>
              </a:rPr>
              <a:t>STRATEGY: TELLING WORDS EXAMPLE </a:t>
            </a:r>
            <a:r>
              <a:rPr lang="en-US" sz="2800" dirty="0" smtClean="0">
                <a:solidFill>
                  <a:schemeClr val="bg1"/>
                </a:solidFill>
                <a:latin typeface="Gotham"/>
              </a:rPr>
              <a:t>1B</a:t>
            </a:r>
            <a:endParaRPr lang="en-US" sz="2800" dirty="0">
              <a:solidFill>
                <a:schemeClr val="bg1"/>
              </a:solidFill>
              <a:latin typeface="Gotham"/>
            </a:endParaRPr>
          </a:p>
        </p:txBody>
      </p:sp>
      <p:sp>
        <p:nvSpPr>
          <p:cNvPr id="9" name="Rectangle 6"/>
          <p:cNvSpPr txBox="1">
            <a:spLocks noChangeArrowheads="1"/>
          </p:cNvSpPr>
          <p:nvPr/>
        </p:nvSpPr>
        <p:spPr>
          <a:xfrm>
            <a:off x="457200" y="1600200"/>
            <a:ext cx="47244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800" smtClean="0">
                <a:latin typeface="Gotham"/>
              </a:rPr>
              <a:t>While gathering data from the 4 sharks tagged in Montauk, the 2 scientists discovered there was so much information they needed to lighten the work load. How many sharks did each scientist gather data from if the work was divided equally?</a:t>
            </a:r>
            <a:endParaRPr lang="en-US" altLang="en-US" sz="2800" dirty="0" smtClean="0">
              <a:latin typeface="Gotham"/>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76413"/>
            <a:ext cx="38100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30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610600"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smtClean="0">
                <a:solidFill>
                  <a:schemeClr val="bg1"/>
                </a:solidFill>
                <a:latin typeface="Gotham"/>
              </a:rPr>
              <a:t>STRATEGY: TELLING WORDS EXAMPLE </a:t>
            </a:r>
            <a:r>
              <a:rPr lang="en-US" sz="2800" dirty="0" smtClean="0">
                <a:solidFill>
                  <a:schemeClr val="bg1"/>
                </a:solidFill>
                <a:latin typeface="Gotham"/>
              </a:rPr>
              <a:t>1B</a:t>
            </a:r>
            <a:endParaRPr lang="en-US" sz="2800" dirty="0">
              <a:solidFill>
                <a:schemeClr val="bg1"/>
              </a:solidFill>
              <a:latin typeface="Gotham"/>
            </a:endParaRPr>
          </a:p>
        </p:txBody>
      </p:sp>
      <p:sp>
        <p:nvSpPr>
          <p:cNvPr id="9" name="Rectangle 6"/>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sz="2400" smtClean="0">
                <a:latin typeface="Gotham"/>
              </a:rPr>
              <a:t>“How many sharks did each scientist gather data from if the work was </a:t>
            </a:r>
            <a:r>
              <a:rPr lang="en-US" sz="2400" i="1" smtClean="0">
                <a:latin typeface="Gotham"/>
              </a:rPr>
              <a:t>divided equally</a:t>
            </a:r>
            <a:r>
              <a:rPr lang="en-US" sz="2400" smtClean="0">
                <a:latin typeface="Gotham"/>
              </a:rPr>
              <a:t>?”</a:t>
            </a:r>
            <a:endParaRPr lang="en-US" altLang="en-US" sz="2400" smtClean="0">
              <a:latin typeface="Gotham"/>
            </a:endParaRPr>
          </a:p>
          <a:p>
            <a:pPr marL="0" indent="0">
              <a:buFontTx/>
              <a:buNone/>
              <a:defRPr/>
            </a:pPr>
            <a:endParaRPr lang="en-US" smtClean="0">
              <a:latin typeface="Gotham"/>
            </a:endParaRPr>
          </a:p>
          <a:p>
            <a:pPr marL="0" indent="0" algn="ctr">
              <a:buFontTx/>
              <a:buNone/>
              <a:defRPr/>
            </a:pPr>
            <a:r>
              <a:rPr lang="en-US" smtClean="0">
                <a:latin typeface="Gotham"/>
              </a:rPr>
              <a:t>The key words here is “divide” and “equally”!  </a:t>
            </a:r>
          </a:p>
          <a:p>
            <a:pPr marL="0" indent="0">
              <a:buFontTx/>
              <a:buNone/>
              <a:defRPr/>
            </a:pPr>
            <a:r>
              <a:rPr lang="en-US" smtClean="0">
                <a:latin typeface="Gotham"/>
              </a:rPr>
              <a:t> </a:t>
            </a:r>
          </a:p>
          <a:p>
            <a:pPr marL="0" indent="0" algn="ctr">
              <a:buFontTx/>
              <a:buNone/>
              <a:defRPr/>
            </a:pPr>
            <a:r>
              <a:rPr lang="en-US" smtClean="0">
                <a:latin typeface="Gotham"/>
              </a:rPr>
              <a:t>4 ÷ 2 = 2</a:t>
            </a:r>
          </a:p>
          <a:p>
            <a:pPr marL="0" indent="0" algn="ctr">
              <a:buFontTx/>
              <a:buNone/>
              <a:defRPr/>
            </a:pPr>
            <a:endParaRPr lang="en-US" b="1" i="1" smtClean="0">
              <a:solidFill>
                <a:schemeClr val="accent1">
                  <a:lumMod val="50000"/>
                </a:schemeClr>
              </a:solidFill>
              <a:latin typeface="Gotham"/>
            </a:endParaRPr>
          </a:p>
          <a:p>
            <a:pPr marL="0" indent="0" algn="ctr">
              <a:buFontTx/>
              <a:buNone/>
              <a:defRPr/>
            </a:pPr>
            <a:r>
              <a:rPr lang="en-US" sz="2800" b="1" i="1" smtClean="0">
                <a:solidFill>
                  <a:schemeClr val="accent1">
                    <a:lumMod val="50000"/>
                  </a:schemeClr>
                </a:solidFill>
                <a:latin typeface="Gotham"/>
              </a:rPr>
              <a:t>Each scientist gathered data from 2 sharks.</a:t>
            </a:r>
          </a:p>
          <a:p>
            <a:pPr marL="0" indent="0">
              <a:buFontTx/>
              <a:buNone/>
              <a:defRPr/>
            </a:pPr>
            <a:endParaRPr lang="en-US" altLang="en-US" dirty="0" smtClean="0">
              <a:latin typeface="Gotham"/>
            </a:endParaRPr>
          </a:p>
        </p:txBody>
      </p:sp>
    </p:spTree>
    <p:extLst>
      <p:ext uri="{BB962C8B-B14F-4D97-AF65-F5344CB8AC3E}">
        <p14:creationId xmlns:p14="http://schemas.microsoft.com/office/powerpoint/2010/main" val="119020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7844712"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smtClean="0">
                <a:solidFill>
                  <a:schemeClr val="bg1"/>
                </a:solidFill>
                <a:latin typeface="Gotham"/>
              </a:rPr>
              <a:t>STRATEGY: GROUPING SIMILAR ITEMS</a:t>
            </a:r>
            <a:endParaRPr lang="en-US" sz="2800" dirty="0">
              <a:solidFill>
                <a:schemeClr val="bg1"/>
              </a:solidFill>
              <a:latin typeface="Gotham"/>
            </a:endParaRPr>
          </a:p>
        </p:txBody>
      </p:sp>
      <p:sp>
        <p:nvSpPr>
          <p:cNvPr id="9" name="Rectangle 6"/>
          <p:cNvSpPr txBox="1">
            <a:spLocks noChangeArrowheads="1"/>
          </p:cNvSpPr>
          <p:nvPr/>
        </p:nvSpPr>
        <p:spPr>
          <a:xfrm>
            <a:off x="457199" y="1508668"/>
            <a:ext cx="8229601" cy="46174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800" dirty="0">
                <a:latin typeface="Gotham"/>
              </a:rPr>
              <a:t>Sometimes a word problem can have so many different numbers and </a:t>
            </a:r>
            <a:r>
              <a:rPr lang="en-US" altLang="en-US" sz="2800" dirty="0" smtClean="0">
                <a:latin typeface="Gotham"/>
              </a:rPr>
              <a:t>words, it becomes difficult keeping the information sorted out. </a:t>
            </a:r>
          </a:p>
          <a:p>
            <a:pPr>
              <a:defRPr/>
            </a:pPr>
            <a:r>
              <a:rPr lang="en-US" altLang="en-US" sz="2800" dirty="0" smtClean="0">
                <a:latin typeface="Gotham"/>
              </a:rPr>
              <a:t>This </a:t>
            </a:r>
            <a:r>
              <a:rPr lang="en-US" altLang="en-US" sz="2800" dirty="0">
                <a:latin typeface="Gotham"/>
              </a:rPr>
              <a:t>is where grouping </a:t>
            </a:r>
            <a:r>
              <a:rPr lang="en-US" altLang="en-US" sz="2800" dirty="0" smtClean="0">
                <a:latin typeface="Gotham"/>
              </a:rPr>
              <a:t>similar items comes </a:t>
            </a:r>
            <a:r>
              <a:rPr lang="en-US" altLang="en-US" sz="2800" dirty="0">
                <a:latin typeface="Gotham"/>
              </a:rPr>
              <a:t>in. </a:t>
            </a:r>
            <a:endParaRPr lang="en-US" altLang="en-US" sz="2800" dirty="0" smtClean="0">
              <a:latin typeface="Gotham"/>
            </a:endParaRPr>
          </a:p>
          <a:p>
            <a:pPr>
              <a:defRPr/>
            </a:pPr>
            <a:r>
              <a:rPr lang="en-US" altLang="en-US" sz="2800" dirty="0" smtClean="0">
                <a:latin typeface="Gotham"/>
              </a:rPr>
              <a:t>When </a:t>
            </a:r>
            <a:r>
              <a:rPr lang="en-US" altLang="en-US" sz="2800" dirty="0">
                <a:latin typeface="Gotham"/>
              </a:rPr>
              <a:t>reading the word problem, look for groups of similar items to help keep things organized. </a:t>
            </a:r>
            <a:endParaRPr lang="en-US" altLang="en-US" sz="2800" dirty="0" smtClean="0">
              <a:latin typeface="Gotham"/>
            </a:endParaRPr>
          </a:p>
          <a:p>
            <a:pPr>
              <a:defRPr/>
            </a:pPr>
            <a:endParaRPr lang="en-US" altLang="en-US" sz="2800" dirty="0">
              <a:latin typeface="Gotham"/>
            </a:endParaRPr>
          </a:p>
          <a:p>
            <a:pPr marL="0" indent="0" algn="ctr">
              <a:buNone/>
              <a:defRPr/>
            </a:pPr>
            <a:r>
              <a:rPr lang="en-US" altLang="en-US" sz="2800" dirty="0" smtClean="0">
                <a:latin typeface="Gotham"/>
              </a:rPr>
              <a:t>Let’s take a look at an example…</a:t>
            </a:r>
            <a:endParaRPr lang="en-US" altLang="en-US" sz="2800" dirty="0" smtClean="0">
              <a:latin typeface="Gotham"/>
            </a:endParaRPr>
          </a:p>
        </p:txBody>
      </p:sp>
    </p:spTree>
    <p:extLst>
      <p:ext uri="{BB962C8B-B14F-4D97-AF65-F5344CB8AC3E}">
        <p14:creationId xmlns:p14="http://schemas.microsoft.com/office/powerpoint/2010/main" val="85325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8686800" cy="461665"/>
          </a:xfrm>
          <a:prstGeom prst="rect">
            <a:avLst/>
          </a:prstGeom>
          <a:noFill/>
        </p:spPr>
        <p:txBody>
          <a:bodyPr wrap="square" rtlCol="0">
            <a:spAutoFit/>
          </a:bodyPr>
          <a:lstStyle/>
          <a:p>
            <a:r>
              <a:rPr lang="en-US" sz="1600" dirty="0" smtClean="0">
                <a:latin typeface="Gotham"/>
              </a:rPr>
              <a:t> </a:t>
            </a:r>
            <a:r>
              <a:rPr lang="en-US" sz="2400" dirty="0" smtClean="0">
                <a:solidFill>
                  <a:schemeClr val="bg1"/>
                </a:solidFill>
                <a:latin typeface="Gotham"/>
              </a:rPr>
              <a:t>/ </a:t>
            </a:r>
            <a:r>
              <a:rPr lang="en-US" sz="2400" dirty="0" smtClean="0">
                <a:solidFill>
                  <a:schemeClr val="bg1"/>
                </a:solidFill>
                <a:latin typeface="Gotham"/>
              </a:rPr>
              <a:t>STATEGY: GROUPING SIMILAR ITEMS EXAMPLE 2</a:t>
            </a:r>
            <a:endParaRPr lang="en-US" sz="2400" dirty="0">
              <a:solidFill>
                <a:schemeClr val="bg1"/>
              </a:solidFill>
              <a:latin typeface="Gotham"/>
            </a:endParaRPr>
          </a:p>
        </p:txBody>
      </p:sp>
      <p:sp>
        <p:nvSpPr>
          <p:cNvPr id="8" name="Rectangle 6"/>
          <p:cNvSpPr txBox="1">
            <a:spLocks noChangeArrowheads="1"/>
          </p:cNvSpPr>
          <p:nvPr/>
        </p:nvSpPr>
        <p:spPr>
          <a:xfrm>
            <a:off x="286966" y="1294318"/>
            <a:ext cx="8567738"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800" dirty="0">
                <a:latin typeface="Gotham"/>
              </a:rPr>
              <a:t>Lydia, a white shark, traveled 32 miles (54.5 km) on Sunday, 56 miles (90.1 km) on Monday, 19 miles (30.6 km) on Tuesday, 73 miles (117.5 km) on Wednesday, 67 miles (107.8 km) on Thursday, 37 miles (59.5 km) on Friday, and 23 miles (37.0 km) on Saturday. Beamer the blue shark traveled 22 miles (35.4 km)on Sunday, 3 miles (4.8 km) on Monday, 35 miles (56.3 km) on Tuesday, 29 miles (46.7 km) on Wednesday, 24 miles (38.6 km) on Thursday, 39 miles (62.8 km) on Friday, and 38 miles (61.1 km) on Saturday. </a:t>
            </a:r>
            <a:endParaRPr lang="en-US" altLang="en-US" sz="2800" dirty="0" smtClean="0">
              <a:latin typeface="Gotham"/>
            </a:endParaRPr>
          </a:p>
        </p:txBody>
      </p:sp>
    </p:spTree>
    <p:extLst>
      <p:ext uri="{BB962C8B-B14F-4D97-AF65-F5344CB8AC3E}">
        <p14:creationId xmlns:p14="http://schemas.microsoft.com/office/powerpoint/2010/main" val="2660555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839200" cy="461665"/>
          </a:xfrm>
          <a:prstGeom prst="rect">
            <a:avLst/>
          </a:prstGeom>
          <a:noFill/>
        </p:spPr>
        <p:txBody>
          <a:bodyPr wrap="square" rtlCol="0">
            <a:spAutoFit/>
          </a:bodyPr>
          <a:lstStyle/>
          <a:p>
            <a:r>
              <a:rPr lang="en-US" sz="1600" dirty="0" smtClean="0">
                <a:latin typeface="Gotham"/>
              </a:rPr>
              <a:t> </a:t>
            </a:r>
            <a:r>
              <a:rPr lang="en-US" sz="1600" dirty="0">
                <a:latin typeface="Gotham"/>
              </a:rPr>
              <a:t> </a:t>
            </a:r>
            <a:r>
              <a:rPr lang="en-US" sz="2400" dirty="0">
                <a:solidFill>
                  <a:schemeClr val="bg1"/>
                </a:solidFill>
                <a:latin typeface="Gotham"/>
              </a:rPr>
              <a:t>/ STATEGY: GROUPING SIMILAR ITEMS EXAMPLE </a:t>
            </a:r>
            <a:r>
              <a:rPr lang="en-US" sz="2400" dirty="0" smtClean="0">
                <a:solidFill>
                  <a:schemeClr val="bg1"/>
                </a:solidFill>
                <a:latin typeface="Gotham"/>
              </a:rPr>
              <a:t>2A</a:t>
            </a:r>
            <a:endParaRPr lang="en-US" sz="2400" dirty="0">
              <a:solidFill>
                <a:schemeClr val="bg1"/>
              </a:solidFill>
              <a:latin typeface="Gotham"/>
            </a:endParaRPr>
          </a:p>
        </p:txBody>
      </p:sp>
      <p:sp>
        <p:nvSpPr>
          <p:cNvPr id="9" name="Rectangle 6"/>
          <p:cNvSpPr txBox="1">
            <a:spLocks noChangeArrowheads="1"/>
          </p:cNvSpPr>
          <p:nvPr/>
        </p:nvSpPr>
        <p:spPr>
          <a:xfrm>
            <a:off x="457200" y="1447801"/>
            <a:ext cx="8229600" cy="3581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sz="2400" dirty="0">
                <a:latin typeface="Gotham"/>
              </a:rPr>
              <a:t>Let’s group all of Lydia’s mileage together:</a:t>
            </a:r>
          </a:p>
          <a:p>
            <a:pPr marL="0" indent="0" algn="ctr">
              <a:buFontTx/>
              <a:buNone/>
              <a:defRPr/>
            </a:pPr>
            <a:r>
              <a:rPr lang="en-US" sz="2400" dirty="0">
                <a:latin typeface="Gotham"/>
              </a:rPr>
              <a:t>32 miles (54.5 km) on Sunday</a:t>
            </a:r>
          </a:p>
          <a:p>
            <a:pPr marL="0" indent="0" algn="ctr">
              <a:buFontTx/>
              <a:buNone/>
              <a:defRPr/>
            </a:pPr>
            <a:r>
              <a:rPr lang="en-US" sz="2400" dirty="0">
                <a:latin typeface="Gotham"/>
              </a:rPr>
              <a:t>56 miles (90.1 km) on Monday</a:t>
            </a:r>
          </a:p>
          <a:p>
            <a:pPr marL="0" indent="0" algn="ctr">
              <a:buFontTx/>
              <a:buNone/>
              <a:defRPr/>
            </a:pPr>
            <a:r>
              <a:rPr lang="en-US" sz="2400" dirty="0">
                <a:latin typeface="Gotham"/>
              </a:rPr>
              <a:t>19 miles (30.6 km) on Tuesday</a:t>
            </a:r>
          </a:p>
          <a:p>
            <a:pPr marL="0" indent="0" algn="ctr">
              <a:buFontTx/>
              <a:buNone/>
              <a:defRPr/>
            </a:pPr>
            <a:r>
              <a:rPr lang="en-US" sz="2400" dirty="0">
                <a:latin typeface="Gotham"/>
              </a:rPr>
              <a:t>73 miles (117.5 km) on Wednesday</a:t>
            </a:r>
          </a:p>
          <a:p>
            <a:pPr marL="0" indent="0" algn="ctr">
              <a:buFontTx/>
              <a:buNone/>
              <a:defRPr/>
            </a:pPr>
            <a:r>
              <a:rPr lang="en-US" sz="2400" dirty="0">
                <a:latin typeface="Gotham"/>
              </a:rPr>
              <a:t>67 miles (107.8 km) on Thursday</a:t>
            </a:r>
          </a:p>
          <a:p>
            <a:pPr marL="0" indent="0" algn="ctr">
              <a:buFontTx/>
              <a:buNone/>
              <a:defRPr/>
            </a:pPr>
            <a:r>
              <a:rPr lang="en-US" sz="2400" dirty="0">
                <a:latin typeface="Gotham"/>
              </a:rPr>
              <a:t>37 miles (59.5 km) on Friday</a:t>
            </a:r>
          </a:p>
          <a:p>
            <a:pPr marL="0" indent="0" algn="ctr">
              <a:buFontTx/>
              <a:buNone/>
              <a:defRPr/>
            </a:pPr>
            <a:r>
              <a:rPr lang="en-US" sz="2400" dirty="0">
                <a:latin typeface="Gotham"/>
              </a:rPr>
              <a:t>23 miles (37.0 km) on Saturday</a:t>
            </a:r>
          </a:p>
        </p:txBody>
      </p:sp>
      <p:sp>
        <p:nvSpPr>
          <p:cNvPr id="10" name="Rectangle 6"/>
          <p:cNvSpPr txBox="1">
            <a:spLocks noChangeArrowheads="1"/>
          </p:cNvSpPr>
          <p:nvPr/>
        </p:nvSpPr>
        <p:spPr>
          <a:xfrm>
            <a:off x="457200" y="4953000"/>
            <a:ext cx="8229600" cy="114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sz="2800" dirty="0">
                <a:latin typeface="Gotham"/>
              </a:rPr>
              <a:t>If we add the mileage together we find that Lydia traveled </a:t>
            </a:r>
            <a:r>
              <a:rPr lang="en-US" sz="2800" b="1" dirty="0">
                <a:latin typeface="Gotham"/>
              </a:rPr>
              <a:t>307 miles (497 km) in a week</a:t>
            </a:r>
            <a:r>
              <a:rPr lang="en-US" sz="2800" dirty="0">
                <a:latin typeface="Gotham"/>
              </a:rPr>
              <a:t>.</a:t>
            </a:r>
          </a:p>
        </p:txBody>
      </p:sp>
    </p:spTree>
    <p:extLst>
      <p:ext uri="{BB962C8B-B14F-4D97-AF65-F5344CB8AC3E}">
        <p14:creationId xmlns:p14="http://schemas.microsoft.com/office/powerpoint/2010/main" val="16632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8686800" cy="461665"/>
          </a:xfrm>
          <a:prstGeom prst="rect">
            <a:avLst/>
          </a:prstGeom>
          <a:noFill/>
        </p:spPr>
        <p:txBody>
          <a:bodyPr wrap="square" rtlCol="0">
            <a:spAutoFit/>
          </a:bodyPr>
          <a:lstStyle/>
          <a:p>
            <a:r>
              <a:rPr lang="en-US" sz="1600" dirty="0" smtClean="0">
                <a:latin typeface="Gotham"/>
              </a:rPr>
              <a:t> </a:t>
            </a:r>
            <a:r>
              <a:rPr lang="en-US" sz="2400" dirty="0" smtClean="0">
                <a:solidFill>
                  <a:schemeClr val="bg1"/>
                </a:solidFill>
                <a:latin typeface="Gotham"/>
              </a:rPr>
              <a:t>/ </a:t>
            </a:r>
            <a:r>
              <a:rPr lang="en-US" sz="2400" dirty="0" smtClean="0">
                <a:solidFill>
                  <a:schemeClr val="bg1"/>
                </a:solidFill>
                <a:latin typeface="Gotham"/>
              </a:rPr>
              <a:t>STATEGY: GROUPING SIMILAR ITEMS EXAMPLE 2B</a:t>
            </a:r>
            <a:endParaRPr lang="en-US" sz="2400" dirty="0">
              <a:solidFill>
                <a:schemeClr val="bg1"/>
              </a:solidFill>
              <a:latin typeface="Gotham"/>
            </a:endParaRPr>
          </a:p>
        </p:txBody>
      </p:sp>
      <p:sp>
        <p:nvSpPr>
          <p:cNvPr id="8" name="Rectangle 6"/>
          <p:cNvSpPr txBox="1">
            <a:spLocks noChangeArrowheads="1"/>
          </p:cNvSpPr>
          <p:nvPr/>
        </p:nvSpPr>
        <p:spPr>
          <a:xfrm>
            <a:off x="286966" y="1294318"/>
            <a:ext cx="8567738"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800" dirty="0">
                <a:latin typeface="Gotham"/>
              </a:rPr>
              <a:t>Lydia, a white shark, traveled 32 miles (54.5 km) on Sunday, 56 miles (90.1 km) on Monday, 19 miles (30.6 km) on Tuesday, 73 miles (117.5 km) on Wednesday, 67 miles (107.8 km) on Thursday, 37 miles (59.5 km) on Friday, and 23 miles (37.0 km) on Saturday. Beamer the blue shark traveled 22 miles (35.4 km)on Sunday, 3 miles (4.8 km) on Monday, 35 miles (56.3 km) on Tuesday, 29 miles (46.7 km) on Wednesday, 24 miles (38.6 km) on Thursday, 39 miles (62.8 km) on Friday, and 38 miles (61.1 km) on Saturday. </a:t>
            </a:r>
            <a:endParaRPr lang="en-US" altLang="en-US" sz="2800" dirty="0" smtClean="0">
              <a:latin typeface="Gotham"/>
            </a:endParaRPr>
          </a:p>
        </p:txBody>
      </p:sp>
    </p:spTree>
    <p:extLst>
      <p:ext uri="{BB962C8B-B14F-4D97-AF65-F5344CB8AC3E}">
        <p14:creationId xmlns:p14="http://schemas.microsoft.com/office/powerpoint/2010/main" val="1318141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8686800" cy="461665"/>
          </a:xfrm>
          <a:prstGeom prst="rect">
            <a:avLst/>
          </a:prstGeom>
          <a:noFill/>
        </p:spPr>
        <p:txBody>
          <a:bodyPr wrap="square" rtlCol="0">
            <a:spAutoFit/>
          </a:bodyPr>
          <a:lstStyle/>
          <a:p>
            <a:r>
              <a:rPr lang="en-US" sz="1600" dirty="0" smtClean="0">
                <a:latin typeface="Gotham"/>
              </a:rPr>
              <a:t> </a:t>
            </a:r>
            <a:r>
              <a:rPr lang="en-US" sz="2400" dirty="0" smtClean="0">
                <a:solidFill>
                  <a:schemeClr val="bg1"/>
                </a:solidFill>
                <a:latin typeface="Gotham"/>
              </a:rPr>
              <a:t>/ </a:t>
            </a:r>
            <a:r>
              <a:rPr lang="en-US" sz="2400" dirty="0" smtClean="0">
                <a:solidFill>
                  <a:schemeClr val="bg1"/>
                </a:solidFill>
                <a:latin typeface="Gotham"/>
              </a:rPr>
              <a:t>STATEGY: GROUPING SIMILAR ITEMS EXAMPLE 2B</a:t>
            </a:r>
            <a:endParaRPr lang="en-US" sz="2400" dirty="0">
              <a:solidFill>
                <a:schemeClr val="bg1"/>
              </a:solidFill>
              <a:latin typeface="Gotham"/>
            </a:endParaRPr>
          </a:p>
        </p:txBody>
      </p:sp>
      <p:sp>
        <p:nvSpPr>
          <p:cNvPr id="8" name="Rectangle 6"/>
          <p:cNvSpPr txBox="1">
            <a:spLocks noChangeArrowheads="1"/>
          </p:cNvSpPr>
          <p:nvPr/>
        </p:nvSpPr>
        <p:spPr>
          <a:xfrm>
            <a:off x="286966" y="1676400"/>
            <a:ext cx="8567738"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en-US" altLang="en-US" sz="2800" dirty="0">
                <a:latin typeface="Gotham"/>
              </a:rPr>
              <a:t>Lydia traveled 73 miles (117.5 km) on Wednesday</a:t>
            </a:r>
          </a:p>
          <a:p>
            <a:pPr marL="0" indent="0" algn="ctr">
              <a:buFontTx/>
              <a:buNone/>
            </a:pPr>
            <a:r>
              <a:rPr lang="en-US" altLang="en-US" sz="2800" dirty="0">
                <a:latin typeface="Gotham"/>
              </a:rPr>
              <a:t>Beamer traveled 29 miles (46.7 km) on Wednesday</a:t>
            </a:r>
          </a:p>
        </p:txBody>
      </p:sp>
      <p:sp>
        <p:nvSpPr>
          <p:cNvPr id="9" name="Rectangle 6"/>
          <p:cNvSpPr txBox="1">
            <a:spLocks noChangeArrowheads="1"/>
          </p:cNvSpPr>
          <p:nvPr/>
        </p:nvSpPr>
        <p:spPr>
          <a:xfrm>
            <a:off x="288131" y="3505200"/>
            <a:ext cx="8567738"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en-US" altLang="en-US" dirty="0">
                <a:latin typeface="Gotham"/>
              </a:rPr>
              <a:t>If we add this together we find that the sharks traveled a total of </a:t>
            </a:r>
            <a:r>
              <a:rPr lang="en-US" altLang="en-US" b="1" dirty="0">
                <a:latin typeface="Gotham"/>
              </a:rPr>
              <a:t>102 miles (164.2 km) on Wednesday. </a:t>
            </a:r>
          </a:p>
        </p:txBody>
      </p:sp>
    </p:spTree>
    <p:extLst>
      <p:ext uri="{BB962C8B-B14F-4D97-AF65-F5344CB8AC3E}">
        <p14:creationId xmlns:p14="http://schemas.microsoft.com/office/powerpoint/2010/main" val="34275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7844712"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smtClean="0">
                <a:solidFill>
                  <a:schemeClr val="bg1"/>
                </a:solidFill>
                <a:latin typeface="Gotham"/>
              </a:rPr>
              <a:t>STRATEGY: THE </a:t>
            </a:r>
            <a:r>
              <a:rPr lang="en-US" sz="2800" dirty="0" smtClean="0">
                <a:solidFill>
                  <a:schemeClr val="bg1"/>
                </a:solidFill>
                <a:latin typeface="Gotham"/>
              </a:rPr>
              <a:t>CUBE METHOD</a:t>
            </a:r>
            <a:endParaRPr lang="en-US" sz="2800" dirty="0">
              <a:solidFill>
                <a:schemeClr val="bg1"/>
              </a:solidFill>
              <a:latin typeface="Gotham"/>
            </a:endParaRPr>
          </a:p>
        </p:txBody>
      </p:sp>
      <p:sp>
        <p:nvSpPr>
          <p:cNvPr id="7" name="Rectangle 6"/>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en-US" altLang="en-US" b="1" dirty="0" smtClean="0">
                <a:latin typeface="Gotham"/>
              </a:rPr>
              <a:t>Use the CUBE Method</a:t>
            </a:r>
          </a:p>
          <a:p>
            <a:pPr>
              <a:defRPr/>
            </a:pPr>
            <a:r>
              <a:rPr lang="en-US" altLang="en-US" dirty="0" smtClean="0">
                <a:latin typeface="Gotham"/>
              </a:rPr>
              <a:t>Allows us to focus on the important parts of the problem while keeping in mind the question being asked.</a:t>
            </a:r>
            <a:endParaRPr lang="en-US" altLang="en-US" dirty="0">
              <a:latin typeface="Gotham"/>
            </a:endParaRPr>
          </a:p>
        </p:txBody>
      </p:sp>
      <p:sp>
        <p:nvSpPr>
          <p:cNvPr id="9" name="Rectangle 8"/>
          <p:cNvSpPr/>
          <p:nvPr/>
        </p:nvSpPr>
        <p:spPr>
          <a:xfrm>
            <a:off x="762000" y="3962401"/>
            <a:ext cx="7924800" cy="2062103"/>
          </a:xfrm>
          <a:prstGeom prst="rect">
            <a:avLst/>
          </a:prstGeom>
        </p:spPr>
        <p:txBody>
          <a:bodyPr>
            <a:spAutoFit/>
          </a:bodyPr>
          <a:lstStyle/>
          <a:p>
            <a:pPr eaLnBrk="1" hangingPunct="1">
              <a:defRPr/>
            </a:pPr>
            <a:r>
              <a:rPr lang="en-US" altLang="en-US" sz="3200" dirty="0">
                <a:solidFill>
                  <a:schemeClr val="accent6"/>
                </a:solidFill>
                <a:latin typeface="Gotham"/>
              </a:rPr>
              <a:t>C</a:t>
            </a:r>
            <a:r>
              <a:rPr lang="en-US" altLang="en-US" sz="3200" dirty="0">
                <a:latin typeface="Gotham"/>
              </a:rPr>
              <a:t> – Circle the numbers</a:t>
            </a:r>
          </a:p>
          <a:p>
            <a:pPr eaLnBrk="1" hangingPunct="1">
              <a:defRPr/>
            </a:pPr>
            <a:r>
              <a:rPr lang="en-US" altLang="en-US" sz="3200" dirty="0">
                <a:solidFill>
                  <a:schemeClr val="accent6"/>
                </a:solidFill>
                <a:latin typeface="Gotham"/>
              </a:rPr>
              <a:t>U</a:t>
            </a:r>
            <a:r>
              <a:rPr lang="en-US" altLang="en-US" sz="3200" dirty="0">
                <a:latin typeface="Gotham"/>
              </a:rPr>
              <a:t> – </a:t>
            </a:r>
            <a:r>
              <a:rPr lang="en-US" altLang="en-US" sz="3200" u="sng" dirty="0">
                <a:latin typeface="Gotham"/>
              </a:rPr>
              <a:t>Underline</a:t>
            </a:r>
            <a:r>
              <a:rPr lang="en-US" altLang="en-US" sz="3200" dirty="0">
                <a:latin typeface="Gotham"/>
              </a:rPr>
              <a:t> important words</a:t>
            </a:r>
          </a:p>
          <a:p>
            <a:pPr eaLnBrk="1" hangingPunct="1">
              <a:defRPr/>
            </a:pPr>
            <a:r>
              <a:rPr lang="en-US" altLang="en-US" sz="3200" dirty="0">
                <a:solidFill>
                  <a:schemeClr val="accent6"/>
                </a:solidFill>
                <a:latin typeface="Gotham"/>
              </a:rPr>
              <a:t>B</a:t>
            </a:r>
            <a:r>
              <a:rPr lang="en-US" altLang="en-US" sz="3200" dirty="0">
                <a:latin typeface="Gotham"/>
              </a:rPr>
              <a:t> – Box the questions</a:t>
            </a:r>
          </a:p>
          <a:p>
            <a:pPr eaLnBrk="1" hangingPunct="1">
              <a:defRPr/>
            </a:pPr>
            <a:r>
              <a:rPr lang="en-US" altLang="en-US" sz="3200" dirty="0">
                <a:solidFill>
                  <a:schemeClr val="accent6"/>
                </a:solidFill>
                <a:latin typeface="Gotham"/>
              </a:rPr>
              <a:t>E</a:t>
            </a:r>
            <a:r>
              <a:rPr lang="en-US" altLang="en-US" sz="3200" dirty="0">
                <a:latin typeface="Gotham"/>
              </a:rPr>
              <a:t> – </a:t>
            </a:r>
            <a:r>
              <a:rPr lang="en-US" altLang="en-US" sz="3200" strike="dblStrike" dirty="0">
                <a:latin typeface="Gotham"/>
              </a:rPr>
              <a:t>Eliminate</a:t>
            </a:r>
            <a:r>
              <a:rPr lang="en-US" altLang="en-US" sz="3200" dirty="0">
                <a:latin typeface="Gotham"/>
              </a:rPr>
              <a:t> unnecessary information</a:t>
            </a:r>
          </a:p>
        </p:txBody>
      </p:sp>
      <p:sp>
        <p:nvSpPr>
          <p:cNvPr id="10" name="Rectangle 9"/>
          <p:cNvSpPr/>
          <p:nvPr/>
        </p:nvSpPr>
        <p:spPr>
          <a:xfrm>
            <a:off x="1524000" y="5029200"/>
            <a:ext cx="838200" cy="457200"/>
          </a:xfrm>
          <a:prstGeom prst="rect">
            <a:avLst/>
          </a:prstGeom>
          <a:solidFill>
            <a:schemeClr val="bg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otham"/>
            </a:endParaRPr>
          </a:p>
        </p:txBody>
      </p:sp>
      <p:sp>
        <p:nvSpPr>
          <p:cNvPr id="11" name="Oval 10"/>
          <p:cNvSpPr/>
          <p:nvPr/>
        </p:nvSpPr>
        <p:spPr>
          <a:xfrm>
            <a:off x="1524000" y="3963988"/>
            <a:ext cx="1219200" cy="608012"/>
          </a:xfrm>
          <a:prstGeom prst="ellipse">
            <a:avLst/>
          </a:prstGeom>
          <a:solidFill>
            <a:schemeClr val="bg1">
              <a:alpha val="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otham"/>
            </a:endParaRPr>
          </a:p>
        </p:txBody>
      </p:sp>
    </p:spTree>
    <p:extLst>
      <p:ext uri="{BB962C8B-B14F-4D97-AF65-F5344CB8AC3E}">
        <p14:creationId xmlns:p14="http://schemas.microsoft.com/office/powerpoint/2010/main" val="792185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382000"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smtClean="0">
                <a:solidFill>
                  <a:schemeClr val="bg1"/>
                </a:solidFill>
                <a:latin typeface="Gotham"/>
              </a:rPr>
              <a:t>STRATEGY: THE </a:t>
            </a:r>
            <a:r>
              <a:rPr lang="en-US" sz="2800" dirty="0" smtClean="0">
                <a:solidFill>
                  <a:schemeClr val="bg1"/>
                </a:solidFill>
                <a:latin typeface="Gotham"/>
              </a:rPr>
              <a:t>CUBE </a:t>
            </a:r>
            <a:r>
              <a:rPr lang="en-US" sz="2800" dirty="0" smtClean="0">
                <a:solidFill>
                  <a:schemeClr val="bg1"/>
                </a:solidFill>
                <a:latin typeface="Gotham"/>
              </a:rPr>
              <a:t>METHOD </a:t>
            </a:r>
            <a:r>
              <a:rPr lang="en-US" sz="2800" dirty="0" smtClean="0">
                <a:solidFill>
                  <a:schemeClr val="bg1"/>
                </a:solidFill>
                <a:latin typeface="Gotham"/>
              </a:rPr>
              <a:t>EXAMPLE 3</a:t>
            </a:r>
            <a:endParaRPr lang="en-US" sz="2800" dirty="0">
              <a:solidFill>
                <a:schemeClr val="bg1"/>
              </a:solidFill>
              <a:latin typeface="Gotham"/>
            </a:endParaRPr>
          </a:p>
        </p:txBody>
      </p:sp>
      <p:sp>
        <p:nvSpPr>
          <p:cNvPr id="7" name="Rectangle 8"/>
          <p:cNvSpPr>
            <a:spLocks noChangeArrowheads="1"/>
          </p:cNvSpPr>
          <p:nvPr/>
        </p:nvSpPr>
        <p:spPr bwMode="auto">
          <a:xfrm>
            <a:off x="457200" y="1571625"/>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latin typeface="Gotham"/>
                <a:ea typeface="Times New Roman" panose="02020603050405020304" pitchFamily="18" charset="0"/>
                <a:cs typeface="Arial" panose="020B0604020202020204" pitchFamily="34" charset="0"/>
              </a:rPr>
              <a:t>Some sharks like to swim close to the ocean surface. When their dorsal fin (top fin) breaks water their satellite tag “pings” in their location. In one month, we tracked four sharks. Maddox pinged in 6 times, Redemption pinged in 11 times, Sofia pinged in 9 times, and Genie pinged in 15 times. How many total times did the four sharks ping in during the month?</a:t>
            </a:r>
          </a:p>
        </p:txBody>
      </p:sp>
    </p:spTree>
    <p:extLst>
      <p:ext uri="{BB962C8B-B14F-4D97-AF65-F5344CB8AC3E}">
        <p14:creationId xmlns:p14="http://schemas.microsoft.com/office/powerpoint/2010/main" val="477452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534400"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a:solidFill>
                  <a:schemeClr val="bg1"/>
                </a:solidFill>
                <a:latin typeface="Gotham"/>
              </a:rPr>
              <a:t>STRATEGY: THE </a:t>
            </a:r>
            <a:r>
              <a:rPr lang="en-US" sz="2800" dirty="0" smtClean="0">
                <a:solidFill>
                  <a:schemeClr val="bg1"/>
                </a:solidFill>
                <a:latin typeface="Gotham"/>
              </a:rPr>
              <a:t>CUBE </a:t>
            </a:r>
            <a:r>
              <a:rPr lang="en-US" sz="2800" dirty="0" smtClean="0">
                <a:solidFill>
                  <a:schemeClr val="bg1"/>
                </a:solidFill>
                <a:latin typeface="Gotham"/>
              </a:rPr>
              <a:t>METHOD EXAMPLE </a:t>
            </a:r>
            <a:r>
              <a:rPr lang="en-US" sz="2800" dirty="0" smtClean="0">
                <a:solidFill>
                  <a:schemeClr val="bg1"/>
                </a:solidFill>
                <a:latin typeface="Gotham"/>
              </a:rPr>
              <a:t>3</a:t>
            </a:r>
            <a:endParaRPr lang="en-US" sz="2800" dirty="0">
              <a:solidFill>
                <a:schemeClr val="bg1"/>
              </a:solidFill>
              <a:latin typeface="Gotham"/>
            </a:endParaRPr>
          </a:p>
        </p:txBody>
      </p:sp>
      <p:sp>
        <p:nvSpPr>
          <p:cNvPr id="10" name="Oval 8"/>
          <p:cNvSpPr>
            <a:spLocks noChangeArrowheads="1"/>
          </p:cNvSpPr>
          <p:nvPr/>
        </p:nvSpPr>
        <p:spPr bwMode="auto">
          <a:xfrm>
            <a:off x="914400" y="4616450"/>
            <a:ext cx="381000" cy="442913"/>
          </a:xfrm>
          <a:prstGeom prst="ellipse">
            <a:avLst/>
          </a:prstGeom>
          <a:noFill/>
          <a:ln w="254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11" name="Rectangle 7"/>
          <p:cNvSpPr>
            <a:spLocks noChangeArrowheads="1"/>
          </p:cNvSpPr>
          <p:nvPr/>
        </p:nvSpPr>
        <p:spPr bwMode="auto">
          <a:xfrm>
            <a:off x="461963" y="5119688"/>
            <a:ext cx="7691437" cy="928687"/>
          </a:xfrm>
          <a:prstGeom prst="rect">
            <a:avLst/>
          </a:prstGeom>
          <a:noFill/>
          <a:ln w="2540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12" name="Oval 9"/>
          <p:cNvSpPr>
            <a:spLocks noChangeArrowheads="1"/>
          </p:cNvSpPr>
          <p:nvPr/>
        </p:nvSpPr>
        <p:spPr bwMode="auto">
          <a:xfrm>
            <a:off x="6248400" y="4564063"/>
            <a:ext cx="533400" cy="495300"/>
          </a:xfrm>
          <a:prstGeom prst="ellipse">
            <a:avLst/>
          </a:prstGeom>
          <a:solidFill>
            <a:srgbClr val="FFFFFF">
              <a:alpha val="0"/>
            </a:srgbClr>
          </a:solidFill>
          <a:ln w="25400">
            <a:solidFill>
              <a:schemeClr val="accent6"/>
            </a:solidFill>
            <a:round/>
            <a:headEnd/>
            <a:tailEnd/>
          </a:ln>
        </p:spPr>
        <p:txBody>
          <a:bodyPr/>
          <a:lstStyle/>
          <a:p>
            <a:pPr>
              <a:defRPr/>
            </a:pPr>
            <a:endParaRPr lang="en-US"/>
          </a:p>
        </p:txBody>
      </p:sp>
      <p:sp>
        <p:nvSpPr>
          <p:cNvPr id="13" name="Oval 10"/>
          <p:cNvSpPr>
            <a:spLocks noChangeArrowheads="1"/>
          </p:cNvSpPr>
          <p:nvPr/>
        </p:nvSpPr>
        <p:spPr bwMode="auto">
          <a:xfrm>
            <a:off x="4572000" y="4114800"/>
            <a:ext cx="533400" cy="457200"/>
          </a:xfrm>
          <a:prstGeom prst="ellipse">
            <a:avLst/>
          </a:prstGeom>
          <a:solidFill>
            <a:srgbClr val="FFFFFF">
              <a:alpha val="0"/>
            </a:srgbClr>
          </a:solidFill>
          <a:ln w="25400">
            <a:solidFill>
              <a:schemeClr val="accent6"/>
            </a:solidFill>
            <a:round/>
            <a:headEnd/>
            <a:tailEnd/>
          </a:ln>
        </p:spPr>
        <p:txBody>
          <a:bodyPr/>
          <a:lstStyle/>
          <a:p>
            <a:pPr>
              <a:defRPr/>
            </a:pPr>
            <a:endParaRPr lang="en-US"/>
          </a:p>
        </p:txBody>
      </p:sp>
      <p:sp>
        <p:nvSpPr>
          <p:cNvPr id="14" name="Oval 11"/>
          <p:cNvSpPr>
            <a:spLocks noChangeArrowheads="1"/>
          </p:cNvSpPr>
          <p:nvPr/>
        </p:nvSpPr>
        <p:spPr bwMode="auto">
          <a:xfrm>
            <a:off x="5181600" y="3581400"/>
            <a:ext cx="457200" cy="457200"/>
          </a:xfrm>
          <a:prstGeom prst="ellipse">
            <a:avLst/>
          </a:prstGeom>
          <a:solidFill>
            <a:srgbClr val="FFFFFF">
              <a:alpha val="0"/>
            </a:srgbClr>
          </a:solidFill>
          <a:ln w="25400">
            <a:solidFill>
              <a:schemeClr val="accent6"/>
            </a:solidFill>
            <a:round/>
            <a:headEnd/>
            <a:tailEnd/>
          </a:ln>
        </p:spPr>
        <p:txBody>
          <a:bodyPr/>
          <a:lstStyle/>
          <a:p>
            <a:pPr>
              <a:defRPr/>
            </a:pPr>
            <a:endParaRPr lang="en-US"/>
          </a:p>
        </p:txBody>
      </p:sp>
      <p:cxnSp>
        <p:nvCxnSpPr>
          <p:cNvPr id="15" name="Straight Connector 14"/>
          <p:cNvCxnSpPr/>
          <p:nvPr/>
        </p:nvCxnSpPr>
        <p:spPr>
          <a:xfrm>
            <a:off x="457200" y="1905000"/>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2438400"/>
            <a:ext cx="7010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2895600"/>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3429000"/>
            <a:ext cx="800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 y="3886200"/>
            <a:ext cx="137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4"/>
          <p:cNvSpPr>
            <a:spLocks noChangeArrowheads="1"/>
          </p:cNvSpPr>
          <p:nvPr/>
        </p:nvSpPr>
        <p:spPr bwMode="auto">
          <a:xfrm>
            <a:off x="457200" y="1588146"/>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latin typeface="Gotham"/>
                <a:ea typeface="Times New Roman" panose="02020603050405020304" pitchFamily="18" charset="0"/>
                <a:cs typeface="Arial" panose="020B0604020202020204" pitchFamily="34" charset="0"/>
              </a:rPr>
              <a:t>Some sharks like to swim close to the ocean surface. When their dorsal fin (top fin) breaks water their satellite tag “pings” in their location. In one month, we tracked four sharks. </a:t>
            </a:r>
            <a:r>
              <a:rPr lang="en-US" altLang="en-US" u="sng" dirty="0">
                <a:latin typeface="Gotham"/>
                <a:ea typeface="Times New Roman" panose="02020603050405020304" pitchFamily="18" charset="0"/>
                <a:cs typeface="Arial" panose="020B0604020202020204" pitchFamily="34" charset="0"/>
              </a:rPr>
              <a:t>Maddox pinged in</a:t>
            </a:r>
            <a:r>
              <a:rPr lang="en-US" altLang="en-US" dirty="0">
                <a:latin typeface="Gotham"/>
                <a:ea typeface="Times New Roman" panose="02020603050405020304" pitchFamily="18" charset="0"/>
                <a:cs typeface="Arial" panose="020B0604020202020204" pitchFamily="34" charset="0"/>
              </a:rPr>
              <a:t> 6 times, </a:t>
            </a:r>
            <a:r>
              <a:rPr lang="en-US" altLang="en-US" u="sng" dirty="0">
                <a:latin typeface="Gotham"/>
                <a:ea typeface="Times New Roman" panose="02020603050405020304" pitchFamily="18" charset="0"/>
                <a:cs typeface="Arial" panose="020B0604020202020204" pitchFamily="34" charset="0"/>
              </a:rPr>
              <a:t>Redemption pinged in </a:t>
            </a:r>
            <a:r>
              <a:rPr lang="en-US" altLang="en-US" dirty="0">
                <a:latin typeface="Gotham"/>
                <a:ea typeface="Times New Roman" panose="02020603050405020304" pitchFamily="18" charset="0"/>
                <a:cs typeface="Arial" panose="020B0604020202020204" pitchFamily="34" charset="0"/>
              </a:rPr>
              <a:t>11 times, </a:t>
            </a:r>
            <a:r>
              <a:rPr lang="en-US" altLang="en-US" u="sng" dirty="0">
                <a:latin typeface="Gotham"/>
                <a:ea typeface="Times New Roman" panose="02020603050405020304" pitchFamily="18" charset="0"/>
                <a:cs typeface="Arial" panose="020B0604020202020204" pitchFamily="34" charset="0"/>
              </a:rPr>
              <a:t>Sofia pinged in</a:t>
            </a:r>
            <a:r>
              <a:rPr lang="en-US" altLang="en-US" dirty="0">
                <a:latin typeface="Gotham"/>
                <a:ea typeface="Times New Roman" panose="02020603050405020304" pitchFamily="18" charset="0"/>
                <a:cs typeface="Arial" panose="020B0604020202020204" pitchFamily="34" charset="0"/>
              </a:rPr>
              <a:t> 9 times, and </a:t>
            </a:r>
            <a:r>
              <a:rPr lang="en-US" altLang="en-US" u="sng" dirty="0">
                <a:latin typeface="Gotham"/>
                <a:ea typeface="Times New Roman" panose="02020603050405020304" pitchFamily="18" charset="0"/>
                <a:cs typeface="Arial" panose="020B0604020202020204" pitchFamily="34" charset="0"/>
              </a:rPr>
              <a:t>Genie pinged in</a:t>
            </a:r>
            <a:r>
              <a:rPr lang="en-US" altLang="en-US" dirty="0">
                <a:latin typeface="Gotham"/>
                <a:ea typeface="Times New Roman" panose="02020603050405020304" pitchFamily="18" charset="0"/>
                <a:cs typeface="Arial" panose="020B0604020202020204" pitchFamily="34" charset="0"/>
              </a:rPr>
              <a:t> 15 times. How many total times did the four sharks ping in during the month?</a:t>
            </a:r>
          </a:p>
        </p:txBody>
      </p:sp>
    </p:spTree>
    <p:extLst>
      <p:ext uri="{BB962C8B-B14F-4D97-AF65-F5344CB8AC3E}">
        <p14:creationId xmlns:p14="http://schemas.microsoft.com/office/powerpoint/2010/main" val="417097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1138" y="211667"/>
            <a:ext cx="8707329" cy="6404864"/>
            <a:chOff x="211138" y="211667"/>
            <a:chExt cx="8707329" cy="6404864"/>
          </a:xfrm>
        </p:grpSpPr>
        <p:sp>
          <p:nvSpPr>
            <p:cNvPr id="4" name="Rectangle 3"/>
            <p:cNvSpPr/>
            <p:nvPr/>
          </p:nvSpPr>
          <p:spPr>
            <a:xfrm>
              <a:off x="211138" y="211667"/>
              <a:ext cx="8707329" cy="5683250"/>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1138" y="6176668"/>
              <a:ext cx="3832357" cy="338554"/>
            </a:xfrm>
            <a:prstGeom prst="rect">
              <a:avLst/>
            </a:prstGeom>
            <a:noFill/>
          </p:spPr>
          <p:txBody>
            <a:bodyPr wrap="square" rtlCol="0">
              <a:spAutoFit/>
            </a:bodyPr>
            <a:lstStyle/>
            <a:p>
              <a:r>
                <a:rPr lang="en-US" sz="1600" dirty="0" smtClean="0">
                  <a:solidFill>
                    <a:srgbClr val="228277"/>
                  </a:solidFill>
                </a:rPr>
                <a:t>/</a:t>
              </a:r>
              <a:r>
                <a:rPr lang="en-US" sz="1600" dirty="0" smtClean="0"/>
                <a:t>  STEM </a:t>
              </a:r>
              <a:r>
                <a:rPr lang="en-US" sz="1600" dirty="0" smtClean="0">
                  <a:solidFill>
                    <a:srgbClr val="228277"/>
                  </a:solidFill>
                </a:rPr>
                <a:t>Learning Sponsors:</a:t>
              </a:r>
              <a:endParaRPr lang="en-US" sz="1600" dirty="0">
                <a:solidFill>
                  <a:srgbClr val="228277"/>
                </a:solidFill>
              </a:endParaRPr>
            </a:p>
          </p:txBody>
        </p:sp>
        <p:pic>
          <p:nvPicPr>
            <p:cNvPr id="6" name="Picture 5" descr="OCEARCH_Curriculum_3 logos.jpg"/>
            <p:cNvPicPr>
              <a:picLocks noChangeAspect="1"/>
            </p:cNvPicPr>
            <p:nvPr/>
          </p:nvPicPr>
          <p:blipFill>
            <a:blip r:embed="rId2" cstate="print">
              <a:alphaModFix amt="41000"/>
              <a:extLst>
                <a:ext uri="{28A0092B-C50C-407E-A947-70E740481C1C}">
                  <a14:useLocalDpi xmlns:a14="http://schemas.microsoft.com/office/drawing/2010/main" val="0"/>
                </a:ext>
              </a:extLst>
            </a:blip>
            <a:stretch>
              <a:fillRect/>
            </a:stretch>
          </p:blipFill>
          <p:spPr>
            <a:xfrm>
              <a:off x="6145126" y="6050522"/>
              <a:ext cx="2762758" cy="5660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87" y="661476"/>
              <a:ext cx="2320746" cy="455048"/>
            </a:xfrm>
            <a:prstGeom prst="rect">
              <a:avLst/>
            </a:prstGeom>
          </p:spPr>
        </p:pic>
      </p:grpSp>
      <p:sp>
        <p:nvSpPr>
          <p:cNvPr id="9" name="TextBox 8"/>
          <p:cNvSpPr txBox="1"/>
          <p:nvPr/>
        </p:nvSpPr>
        <p:spPr>
          <a:xfrm>
            <a:off x="689688" y="2374900"/>
            <a:ext cx="7844712" cy="2431435"/>
          </a:xfrm>
          <a:prstGeom prst="rect">
            <a:avLst/>
          </a:prstGeom>
          <a:noFill/>
        </p:spPr>
        <p:txBody>
          <a:bodyPr wrap="square" rtlCol="0">
            <a:spAutoFit/>
          </a:bodyPr>
          <a:lstStyle/>
          <a:p>
            <a:r>
              <a:rPr lang="en-US" sz="5400" dirty="0" smtClean="0">
                <a:solidFill>
                  <a:schemeClr val="bg1"/>
                </a:solidFill>
                <a:latin typeface="Gotham"/>
              </a:rPr>
              <a:t>SOLVING WORD PROBLEMS</a:t>
            </a:r>
          </a:p>
          <a:p>
            <a:r>
              <a:rPr lang="en-US" sz="4000" dirty="0" smtClean="0">
                <a:latin typeface="Gotham"/>
              </a:rPr>
              <a:t>/ </a:t>
            </a:r>
            <a:r>
              <a:rPr lang="en-US" sz="4000" dirty="0" smtClean="0">
                <a:latin typeface="Gotham"/>
              </a:rPr>
              <a:t>BASIC </a:t>
            </a:r>
            <a:r>
              <a:rPr lang="en-US" sz="4000" dirty="0" smtClean="0">
                <a:latin typeface="Gotham"/>
              </a:rPr>
              <a:t>OPERATIONS</a:t>
            </a:r>
          </a:p>
        </p:txBody>
      </p:sp>
    </p:spTree>
    <p:extLst>
      <p:ext uri="{BB962C8B-B14F-4D97-AF65-F5344CB8AC3E}">
        <p14:creationId xmlns:p14="http://schemas.microsoft.com/office/powerpoint/2010/main" val="3343648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534400"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a:solidFill>
                  <a:schemeClr val="bg1"/>
                </a:solidFill>
                <a:latin typeface="Gotham"/>
              </a:rPr>
              <a:t>STRATEGY: THE </a:t>
            </a:r>
            <a:r>
              <a:rPr lang="en-US" sz="2800" dirty="0" smtClean="0">
                <a:solidFill>
                  <a:schemeClr val="bg1"/>
                </a:solidFill>
                <a:latin typeface="Gotham"/>
              </a:rPr>
              <a:t>CUBE </a:t>
            </a:r>
            <a:r>
              <a:rPr lang="en-US" sz="2800" dirty="0" smtClean="0">
                <a:solidFill>
                  <a:schemeClr val="bg1"/>
                </a:solidFill>
                <a:latin typeface="Gotham"/>
              </a:rPr>
              <a:t>METHOD EXAMPLE </a:t>
            </a:r>
            <a:r>
              <a:rPr lang="en-US" sz="2800" dirty="0" smtClean="0">
                <a:solidFill>
                  <a:schemeClr val="bg1"/>
                </a:solidFill>
                <a:latin typeface="Gotham"/>
              </a:rPr>
              <a:t>3</a:t>
            </a:r>
            <a:endParaRPr lang="en-US" sz="2800" dirty="0">
              <a:solidFill>
                <a:schemeClr val="bg1"/>
              </a:solidFill>
              <a:latin typeface="Gotham"/>
            </a:endParaRPr>
          </a:p>
        </p:txBody>
      </p:sp>
      <p:sp>
        <p:nvSpPr>
          <p:cNvPr id="9" name="Rectangle 6"/>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en-US" smtClean="0">
                <a:latin typeface="Gotham"/>
              </a:rPr>
              <a:t>We will need to use addition to solve this problem.</a:t>
            </a:r>
          </a:p>
          <a:p>
            <a:pPr marL="0" indent="0">
              <a:buFontTx/>
              <a:buNone/>
              <a:defRPr/>
            </a:pPr>
            <a:endParaRPr lang="en-US" smtClean="0">
              <a:latin typeface="Gotham"/>
            </a:endParaRPr>
          </a:p>
          <a:p>
            <a:pPr marL="0" indent="0" algn="ctr">
              <a:buFontTx/>
              <a:buNone/>
              <a:defRPr/>
            </a:pPr>
            <a:r>
              <a:rPr lang="en-US" smtClean="0">
                <a:latin typeface="Gotham"/>
              </a:rPr>
              <a:t>6 + 11 + 9 + 15 = 41</a:t>
            </a:r>
          </a:p>
          <a:p>
            <a:pPr marL="0" indent="0" algn="ctr">
              <a:buFontTx/>
              <a:buNone/>
              <a:defRPr/>
            </a:pPr>
            <a:endParaRPr lang="en-US" i="1" smtClean="0">
              <a:latin typeface="Gotham"/>
            </a:endParaRPr>
          </a:p>
          <a:p>
            <a:pPr marL="0" indent="0" algn="ctr">
              <a:buFontTx/>
              <a:buNone/>
              <a:defRPr/>
            </a:pPr>
            <a:r>
              <a:rPr lang="en-US" b="1" i="1" smtClean="0">
                <a:solidFill>
                  <a:schemeClr val="accent1">
                    <a:lumMod val="50000"/>
                  </a:schemeClr>
                </a:solidFill>
                <a:latin typeface="Gotham"/>
              </a:rPr>
              <a:t>The four sharks pinged in a total of 41 times during the month</a:t>
            </a:r>
            <a:r>
              <a:rPr lang="en-US" b="1" smtClean="0">
                <a:solidFill>
                  <a:schemeClr val="accent1">
                    <a:lumMod val="50000"/>
                  </a:schemeClr>
                </a:solidFill>
                <a:latin typeface="Gotham"/>
              </a:rPr>
              <a:t>.</a:t>
            </a:r>
          </a:p>
          <a:p>
            <a:pPr marL="0" indent="0">
              <a:buFontTx/>
              <a:buNone/>
              <a:defRPr/>
            </a:pPr>
            <a:endParaRPr lang="en-US" altLang="en-US" dirty="0" smtClean="0">
              <a:latin typeface="Gotham"/>
            </a:endParaRPr>
          </a:p>
        </p:txBody>
      </p:sp>
    </p:spTree>
    <p:extLst>
      <p:ext uri="{BB962C8B-B14F-4D97-AF65-F5344CB8AC3E}">
        <p14:creationId xmlns:p14="http://schemas.microsoft.com/office/powerpoint/2010/main" val="2155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534400" cy="461665"/>
          </a:xfrm>
          <a:prstGeom prst="rect">
            <a:avLst/>
          </a:prstGeom>
          <a:noFill/>
        </p:spPr>
        <p:txBody>
          <a:bodyPr wrap="square" rtlCol="0">
            <a:spAutoFit/>
          </a:bodyPr>
          <a:lstStyle/>
          <a:p>
            <a:r>
              <a:rPr lang="en-US" sz="1600" dirty="0" smtClean="0">
                <a:latin typeface="Gotham"/>
              </a:rPr>
              <a:t> </a:t>
            </a:r>
            <a:r>
              <a:rPr lang="en-US" sz="2400" dirty="0" smtClean="0">
                <a:solidFill>
                  <a:schemeClr val="bg1"/>
                </a:solidFill>
                <a:latin typeface="Gotham"/>
              </a:rPr>
              <a:t>/ </a:t>
            </a:r>
            <a:r>
              <a:rPr lang="en-US" sz="2400" dirty="0">
                <a:solidFill>
                  <a:schemeClr val="bg1"/>
                </a:solidFill>
                <a:latin typeface="Gotham"/>
              </a:rPr>
              <a:t>STRATEGY: </a:t>
            </a:r>
            <a:r>
              <a:rPr lang="en-US" sz="2400" dirty="0" smtClean="0">
                <a:solidFill>
                  <a:schemeClr val="bg1"/>
                </a:solidFill>
                <a:latin typeface="Gotham"/>
              </a:rPr>
              <a:t>THE CUBE METHOD IN </a:t>
            </a:r>
            <a:r>
              <a:rPr lang="en-US" sz="2400" dirty="0" smtClean="0">
                <a:solidFill>
                  <a:schemeClr val="bg1"/>
                </a:solidFill>
                <a:latin typeface="Gotham"/>
              </a:rPr>
              <a:t>CLASS EXAMPLES</a:t>
            </a:r>
            <a:endParaRPr lang="en-US" sz="2400" dirty="0">
              <a:solidFill>
                <a:schemeClr val="bg1"/>
              </a:solidFill>
              <a:latin typeface="Gotham"/>
            </a:endParaRPr>
          </a:p>
        </p:txBody>
      </p:sp>
      <p:sp>
        <p:nvSpPr>
          <p:cNvPr id="9" name="Rectangle 6"/>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800" smtClean="0">
                <a:latin typeface="Gotham"/>
              </a:rPr>
              <a:t>Ms. Miller’s 4</a:t>
            </a:r>
            <a:r>
              <a:rPr lang="en-US" altLang="en-US" sz="2800" baseline="30000" smtClean="0">
                <a:latin typeface="Gotham"/>
              </a:rPr>
              <a:t>th</a:t>
            </a:r>
            <a:r>
              <a:rPr lang="en-US" altLang="en-US" sz="2800" smtClean="0">
                <a:latin typeface="Gotham"/>
              </a:rPr>
              <a:t> grade class is learning all about sharks through OCEARCH.  5 students are studying about shark physiology, 6 students are studying shark habitats, 3 students are studying sharks in the food web, 7 students are studying shark conservation, 4 students are studying sharks in mythology, and 3 students are studying shark migrations. How many students are in Ms. Miller’s class?</a:t>
            </a:r>
            <a:endParaRPr lang="en-US" altLang="en-US" sz="2800" dirty="0" smtClean="0">
              <a:latin typeface="Gotham"/>
            </a:endParaRPr>
          </a:p>
        </p:txBody>
      </p:sp>
    </p:spTree>
    <p:extLst>
      <p:ext uri="{BB962C8B-B14F-4D97-AF65-F5344CB8AC3E}">
        <p14:creationId xmlns:p14="http://schemas.microsoft.com/office/powerpoint/2010/main" val="3704695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534400" cy="461665"/>
          </a:xfrm>
          <a:prstGeom prst="rect">
            <a:avLst/>
          </a:prstGeom>
          <a:noFill/>
        </p:spPr>
        <p:txBody>
          <a:bodyPr wrap="square" rtlCol="0">
            <a:spAutoFit/>
          </a:bodyPr>
          <a:lstStyle/>
          <a:p>
            <a:r>
              <a:rPr lang="en-US" sz="1600" dirty="0" smtClean="0">
                <a:latin typeface="Gotham"/>
              </a:rPr>
              <a:t> </a:t>
            </a:r>
            <a:r>
              <a:rPr lang="en-US" sz="2400" dirty="0">
                <a:solidFill>
                  <a:schemeClr val="bg1"/>
                </a:solidFill>
                <a:latin typeface="Gotham"/>
              </a:rPr>
              <a:t>/ STRATEGY: THE CUBE METHOD IN CLASS EXAMPLES</a:t>
            </a:r>
            <a:endParaRPr lang="en-US" sz="2400" dirty="0">
              <a:solidFill>
                <a:schemeClr val="bg1"/>
              </a:solidFill>
              <a:latin typeface="Gotham"/>
            </a:endParaRPr>
          </a:p>
        </p:txBody>
      </p:sp>
      <p:sp>
        <p:nvSpPr>
          <p:cNvPr id="9" name="Rectangle 6"/>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dirty="0">
                <a:latin typeface="Gotham"/>
              </a:rPr>
              <a:t>Ms. Miller’s 4</a:t>
            </a:r>
            <a:r>
              <a:rPr lang="en-US" altLang="en-US" sz="2800" baseline="30000" dirty="0">
                <a:latin typeface="Gotham"/>
              </a:rPr>
              <a:t>th</a:t>
            </a:r>
            <a:r>
              <a:rPr lang="en-US" altLang="en-US" sz="2800" dirty="0">
                <a:latin typeface="Gotham"/>
              </a:rPr>
              <a:t> grade class is learning all about sharks through OCEARCH.  5 </a:t>
            </a:r>
            <a:r>
              <a:rPr lang="en-US" altLang="en-US" sz="2800" u="sng" dirty="0">
                <a:latin typeface="Gotham"/>
              </a:rPr>
              <a:t>students</a:t>
            </a:r>
            <a:r>
              <a:rPr lang="en-US" altLang="en-US" sz="2800" dirty="0">
                <a:latin typeface="Gotham"/>
              </a:rPr>
              <a:t> are studying about shark physiology, 6 </a:t>
            </a:r>
            <a:r>
              <a:rPr lang="en-US" altLang="en-US" sz="2800" u="sng" dirty="0">
                <a:latin typeface="Gotham"/>
              </a:rPr>
              <a:t>students</a:t>
            </a:r>
            <a:r>
              <a:rPr lang="en-US" altLang="en-US" sz="2800" dirty="0">
                <a:latin typeface="Gotham"/>
              </a:rPr>
              <a:t> are studying shark habitats, 3 </a:t>
            </a:r>
            <a:r>
              <a:rPr lang="en-US" altLang="en-US" sz="2800" u="sng" dirty="0">
                <a:latin typeface="Gotham"/>
              </a:rPr>
              <a:t>students</a:t>
            </a:r>
            <a:r>
              <a:rPr lang="en-US" altLang="en-US" sz="2800" dirty="0">
                <a:latin typeface="Gotham"/>
              </a:rPr>
              <a:t> are studying sharks in the food web, 7 </a:t>
            </a:r>
            <a:r>
              <a:rPr lang="en-US" altLang="en-US" sz="2800" u="sng" dirty="0">
                <a:latin typeface="Gotham"/>
              </a:rPr>
              <a:t>students</a:t>
            </a:r>
            <a:r>
              <a:rPr lang="en-US" altLang="en-US" sz="2800" dirty="0">
                <a:latin typeface="Gotham"/>
              </a:rPr>
              <a:t> are studying shark conservation, 4 </a:t>
            </a:r>
            <a:r>
              <a:rPr lang="en-US" altLang="en-US" sz="2800" u="sng" dirty="0">
                <a:latin typeface="Gotham"/>
              </a:rPr>
              <a:t>students</a:t>
            </a:r>
            <a:r>
              <a:rPr lang="en-US" altLang="en-US" sz="2800" dirty="0">
                <a:latin typeface="Gotham"/>
              </a:rPr>
              <a:t> are studying sharks in mythology, and 3 </a:t>
            </a:r>
            <a:r>
              <a:rPr lang="en-US" altLang="en-US" sz="2800" u="sng" dirty="0">
                <a:latin typeface="Gotham"/>
              </a:rPr>
              <a:t>students</a:t>
            </a:r>
            <a:r>
              <a:rPr lang="en-US" altLang="en-US" sz="2800" dirty="0">
                <a:latin typeface="Gotham"/>
              </a:rPr>
              <a:t> are studying shark migrations. How many students are in Ms. Miller’s class?</a:t>
            </a:r>
          </a:p>
        </p:txBody>
      </p:sp>
      <p:cxnSp>
        <p:nvCxnSpPr>
          <p:cNvPr id="10" name="Straight Connector 9"/>
          <p:cNvCxnSpPr/>
          <p:nvPr/>
        </p:nvCxnSpPr>
        <p:spPr>
          <a:xfrm>
            <a:off x="457200" y="1905000"/>
            <a:ext cx="762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2286000"/>
            <a:ext cx="441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2743200"/>
            <a:ext cx="518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81800" y="22860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2004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43800" y="27432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3200400"/>
            <a:ext cx="198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35814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3581400"/>
            <a:ext cx="198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 y="4038600"/>
            <a:ext cx="3124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86400" y="4038600"/>
            <a:ext cx="3124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 y="44196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05400" y="44196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4876800"/>
            <a:ext cx="1828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953000" y="2057400"/>
            <a:ext cx="457200" cy="457200"/>
          </a:xfrm>
          <a:prstGeom prst="ellipse">
            <a:avLst/>
          </a:prstGeom>
          <a:solidFill>
            <a:schemeClr val="lt1">
              <a:alpha val="0"/>
            </a:schemeClr>
          </a:solidFill>
          <a:ln w="25400">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Gotham"/>
            </a:endParaRPr>
          </a:p>
        </p:txBody>
      </p:sp>
      <p:sp>
        <p:nvSpPr>
          <p:cNvPr id="25" name="Oval 24"/>
          <p:cNvSpPr/>
          <p:nvPr/>
        </p:nvSpPr>
        <p:spPr>
          <a:xfrm>
            <a:off x="5638800" y="2514600"/>
            <a:ext cx="457200" cy="457200"/>
          </a:xfrm>
          <a:prstGeom prst="ellipse">
            <a:avLst/>
          </a:prstGeom>
          <a:solidFill>
            <a:schemeClr val="lt1">
              <a:alpha val="0"/>
            </a:schemeClr>
          </a:solidFill>
          <a:ln w="25400">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Gotham"/>
            </a:endParaRPr>
          </a:p>
        </p:txBody>
      </p:sp>
      <p:sp>
        <p:nvSpPr>
          <p:cNvPr id="26" name="Oval 25"/>
          <p:cNvSpPr/>
          <p:nvPr/>
        </p:nvSpPr>
        <p:spPr>
          <a:xfrm>
            <a:off x="4267200" y="2895600"/>
            <a:ext cx="457200" cy="457200"/>
          </a:xfrm>
          <a:prstGeom prst="ellipse">
            <a:avLst/>
          </a:prstGeom>
          <a:solidFill>
            <a:schemeClr val="lt1">
              <a:alpha val="0"/>
            </a:schemeClr>
          </a:solidFill>
          <a:ln w="25400">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Gotham"/>
            </a:endParaRPr>
          </a:p>
        </p:txBody>
      </p:sp>
      <p:sp>
        <p:nvSpPr>
          <p:cNvPr id="27" name="Oval 26"/>
          <p:cNvSpPr/>
          <p:nvPr/>
        </p:nvSpPr>
        <p:spPr>
          <a:xfrm>
            <a:off x="4191000" y="3276600"/>
            <a:ext cx="457200" cy="457200"/>
          </a:xfrm>
          <a:prstGeom prst="ellipse">
            <a:avLst/>
          </a:prstGeom>
          <a:solidFill>
            <a:schemeClr val="lt1">
              <a:alpha val="0"/>
            </a:schemeClr>
          </a:solidFill>
          <a:ln w="25400">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Gotham"/>
            </a:endParaRPr>
          </a:p>
        </p:txBody>
      </p:sp>
      <p:sp>
        <p:nvSpPr>
          <p:cNvPr id="28" name="Oval 27"/>
          <p:cNvSpPr/>
          <p:nvPr/>
        </p:nvSpPr>
        <p:spPr>
          <a:xfrm>
            <a:off x="3581400" y="3810000"/>
            <a:ext cx="457200" cy="457200"/>
          </a:xfrm>
          <a:prstGeom prst="ellipse">
            <a:avLst/>
          </a:prstGeom>
          <a:solidFill>
            <a:schemeClr val="lt1">
              <a:alpha val="0"/>
            </a:schemeClr>
          </a:solidFill>
          <a:ln w="25400">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Gotham"/>
            </a:endParaRPr>
          </a:p>
        </p:txBody>
      </p:sp>
      <p:sp>
        <p:nvSpPr>
          <p:cNvPr id="29" name="Oval 28"/>
          <p:cNvSpPr/>
          <p:nvPr/>
        </p:nvSpPr>
        <p:spPr>
          <a:xfrm>
            <a:off x="3276600" y="4191000"/>
            <a:ext cx="457200" cy="457200"/>
          </a:xfrm>
          <a:prstGeom prst="ellipse">
            <a:avLst/>
          </a:prstGeom>
          <a:solidFill>
            <a:schemeClr val="lt1">
              <a:alpha val="0"/>
            </a:schemeClr>
          </a:solidFill>
          <a:ln w="25400">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Gotham"/>
            </a:endParaRPr>
          </a:p>
        </p:txBody>
      </p:sp>
      <p:sp>
        <p:nvSpPr>
          <p:cNvPr id="30" name="Rectangle 29"/>
          <p:cNvSpPr/>
          <p:nvPr/>
        </p:nvSpPr>
        <p:spPr>
          <a:xfrm>
            <a:off x="2286000" y="4648200"/>
            <a:ext cx="6172200" cy="457200"/>
          </a:xfrm>
          <a:prstGeom prst="rect">
            <a:avLst/>
          </a:prstGeom>
          <a:solidFill>
            <a:schemeClr val="lt1">
              <a:alpha val="0"/>
            </a:schemeClr>
          </a:solidFill>
          <a:ln w="25400">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Gotham"/>
            </a:endParaRPr>
          </a:p>
        </p:txBody>
      </p:sp>
      <p:sp>
        <p:nvSpPr>
          <p:cNvPr id="31" name="Rectangle 30"/>
          <p:cNvSpPr/>
          <p:nvPr/>
        </p:nvSpPr>
        <p:spPr>
          <a:xfrm>
            <a:off x="495300" y="5105400"/>
            <a:ext cx="1104900" cy="427038"/>
          </a:xfrm>
          <a:prstGeom prst="rect">
            <a:avLst/>
          </a:prstGeom>
          <a:solidFill>
            <a:schemeClr val="lt1">
              <a:alpha val="0"/>
            </a:schemeClr>
          </a:solidFill>
          <a:ln w="25400">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Gotham"/>
            </a:endParaRPr>
          </a:p>
        </p:txBody>
      </p:sp>
      <p:sp>
        <p:nvSpPr>
          <p:cNvPr id="32" name="Rectangle 31"/>
          <p:cNvSpPr/>
          <p:nvPr/>
        </p:nvSpPr>
        <p:spPr>
          <a:xfrm>
            <a:off x="2578100" y="5648325"/>
            <a:ext cx="6413500" cy="461963"/>
          </a:xfrm>
          <a:prstGeom prst="rect">
            <a:avLst/>
          </a:prstGeom>
        </p:spPr>
        <p:txBody>
          <a:bodyPr wrap="none">
            <a:spAutoFit/>
          </a:bodyPr>
          <a:lstStyle/>
          <a:p>
            <a:pPr>
              <a:defRPr/>
            </a:pPr>
            <a:r>
              <a:rPr lang="en-US" sz="2400" b="1" i="1" dirty="0">
                <a:solidFill>
                  <a:schemeClr val="accent5">
                    <a:lumMod val="50000"/>
                  </a:schemeClr>
                </a:solidFill>
                <a:latin typeface="Gotham"/>
                <a:ea typeface="Times New Roman" panose="02020603050405020304" pitchFamily="18" charset="0"/>
                <a:cs typeface="Arial" panose="020B0604020202020204" pitchFamily="34" charset="0"/>
              </a:rPr>
              <a:t>There are 28 students in Ms. Miller’s class.</a:t>
            </a:r>
            <a:endParaRPr lang="en-US" sz="2400" b="1" dirty="0">
              <a:solidFill>
                <a:schemeClr val="accent5">
                  <a:lumMod val="50000"/>
                </a:schemeClr>
              </a:solidFill>
              <a:latin typeface="Gotham"/>
              <a:cs typeface="Arial" panose="020B0604020202020204" pitchFamily="34" charset="0"/>
            </a:endParaRPr>
          </a:p>
        </p:txBody>
      </p:sp>
    </p:spTree>
    <p:extLst>
      <p:ext uri="{BB962C8B-B14F-4D97-AF65-F5344CB8AC3E}">
        <p14:creationId xmlns:p14="http://schemas.microsoft.com/office/powerpoint/2010/main" val="358551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534400" cy="461665"/>
          </a:xfrm>
          <a:prstGeom prst="rect">
            <a:avLst/>
          </a:prstGeom>
          <a:noFill/>
        </p:spPr>
        <p:txBody>
          <a:bodyPr wrap="square" rtlCol="0">
            <a:spAutoFit/>
          </a:bodyPr>
          <a:lstStyle/>
          <a:p>
            <a:r>
              <a:rPr lang="en-US" sz="1600" dirty="0" smtClean="0">
                <a:latin typeface="Gotham"/>
              </a:rPr>
              <a:t> </a:t>
            </a:r>
            <a:r>
              <a:rPr lang="en-US" sz="2400" dirty="0">
                <a:solidFill>
                  <a:schemeClr val="bg1"/>
                </a:solidFill>
                <a:latin typeface="Gotham"/>
              </a:rPr>
              <a:t>/ STRATEGY: THE CUBE METHOD IN CLASS EXAMPLES</a:t>
            </a:r>
            <a:endParaRPr lang="en-US" sz="2400" dirty="0">
              <a:solidFill>
                <a:schemeClr val="bg1"/>
              </a:solidFill>
              <a:latin typeface="Gotham"/>
            </a:endParaRPr>
          </a:p>
        </p:txBody>
      </p:sp>
      <p:sp>
        <p:nvSpPr>
          <p:cNvPr id="9" name="Rectangle 7"/>
          <p:cNvSpPr txBox="1">
            <a:spLocks noChangeArrowheads="1"/>
          </p:cNvSpPr>
          <p:nvPr/>
        </p:nvSpPr>
        <p:spPr>
          <a:xfrm>
            <a:off x="457200" y="1868488"/>
            <a:ext cx="4724400" cy="3694112"/>
          </a:xfrm>
          <a:prstGeom prst="rect">
            <a:avLst/>
          </a:prstGeom>
          <a:noFill/>
        </p:spPr>
        <p:txBody>
          <a:bodyPr t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Tx/>
              <a:buNone/>
            </a:pPr>
            <a:r>
              <a:rPr lang="en-US" altLang="en-US" sz="2400" smtClean="0">
                <a:latin typeface="Gotham"/>
                <a:ea typeface="Times New Roman" panose="02020603050405020304" pitchFamily="18" charset="0"/>
                <a:cs typeface="Arial" panose="020B0604020202020204" pitchFamily="34" charset="0"/>
              </a:rPr>
              <a:t>The OCEARCH marine vessel was in the Gulf of Panama on January 1st.  It needed to reach Baltra Island in the Galapagos, 950 miles away, 5 days later, on January 6. How many miles per day did the vessel need to travel in order to reach its destination on time?</a:t>
            </a:r>
          </a:p>
          <a:p>
            <a:pPr marL="0" indent="0">
              <a:spcBef>
                <a:spcPct val="0"/>
              </a:spcBef>
              <a:buFontTx/>
              <a:buNone/>
            </a:pPr>
            <a:endParaRPr lang="en-US" altLang="en-US" sz="2400" smtClean="0">
              <a:latin typeface="Gotham"/>
              <a:ea typeface="Times New Roman" panose="02020603050405020304" pitchFamily="18" charset="0"/>
              <a:cs typeface="Arial" panose="020B0604020202020204" pitchFamily="34" charset="0"/>
            </a:endParaRPr>
          </a:p>
        </p:txBody>
      </p:sp>
      <p:pic>
        <p:nvPicPr>
          <p:cNvPr id="10" name="Picture 9" descr="http://www.maritime-executive.com/media/images/02272013_Ocearch_JacksonvilleFL_06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828800"/>
            <a:ext cx="33528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460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686800" cy="461665"/>
          </a:xfrm>
          <a:prstGeom prst="rect">
            <a:avLst/>
          </a:prstGeom>
          <a:noFill/>
        </p:spPr>
        <p:txBody>
          <a:bodyPr wrap="square" rtlCol="0">
            <a:spAutoFit/>
          </a:bodyPr>
          <a:lstStyle/>
          <a:p>
            <a:r>
              <a:rPr lang="en-US" sz="1600" dirty="0" smtClean="0">
                <a:latin typeface="Gotham"/>
              </a:rPr>
              <a:t> </a:t>
            </a:r>
            <a:r>
              <a:rPr lang="en-US" sz="2400" dirty="0">
                <a:solidFill>
                  <a:schemeClr val="bg1"/>
                </a:solidFill>
                <a:latin typeface="Gotham"/>
              </a:rPr>
              <a:t>/ STRATEGY: THE CUBE METHOD IN CLASS EXAMPLES</a:t>
            </a:r>
            <a:endParaRPr lang="en-US" sz="2400" dirty="0">
              <a:solidFill>
                <a:schemeClr val="bg1"/>
              </a:solidFill>
              <a:latin typeface="Gotham"/>
            </a:endParaRPr>
          </a:p>
        </p:txBody>
      </p:sp>
      <p:sp>
        <p:nvSpPr>
          <p:cNvPr id="11" name="Rectangle 7"/>
          <p:cNvSpPr txBox="1">
            <a:spLocks noChangeArrowheads="1"/>
          </p:cNvSpPr>
          <p:nvPr/>
        </p:nvSpPr>
        <p:spPr>
          <a:xfrm>
            <a:off x="457200" y="1866900"/>
            <a:ext cx="4724400" cy="3692525"/>
          </a:xfrm>
          <a:prstGeom prst="rect">
            <a:avLst/>
          </a:prstGeom>
          <a:noFill/>
        </p:spPr>
        <p:txBody>
          <a:bodyPr t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Tx/>
              <a:buNone/>
            </a:pPr>
            <a:r>
              <a:rPr lang="en-US" altLang="en-US" sz="2400" smtClean="0">
                <a:latin typeface="Gotham"/>
                <a:ea typeface="Times New Roman" panose="02020603050405020304" pitchFamily="18" charset="0"/>
                <a:cs typeface="Arial" panose="020B0604020202020204" pitchFamily="34" charset="0"/>
              </a:rPr>
              <a:t>The OCEARCH marine vessel was in the Gulf of Panama on January 1st.  It needed to reach Baltra Island in the Galapagos, 950 </a:t>
            </a:r>
            <a:r>
              <a:rPr lang="en-US" altLang="en-US" sz="2400" u="sng" smtClean="0">
                <a:latin typeface="Gotham"/>
                <a:ea typeface="Times New Roman" panose="02020603050405020304" pitchFamily="18" charset="0"/>
                <a:cs typeface="Arial" panose="020B0604020202020204" pitchFamily="34" charset="0"/>
              </a:rPr>
              <a:t>miles away</a:t>
            </a:r>
            <a:r>
              <a:rPr lang="en-US" altLang="en-US" sz="2400" smtClean="0">
                <a:latin typeface="Gotham"/>
                <a:ea typeface="Times New Roman" panose="02020603050405020304" pitchFamily="18" charset="0"/>
                <a:cs typeface="Arial" panose="020B0604020202020204" pitchFamily="34" charset="0"/>
              </a:rPr>
              <a:t>, 5 </a:t>
            </a:r>
            <a:r>
              <a:rPr lang="en-US" altLang="en-US" sz="2400" u="sng" smtClean="0">
                <a:latin typeface="Gotham"/>
                <a:ea typeface="Times New Roman" panose="02020603050405020304" pitchFamily="18" charset="0"/>
                <a:cs typeface="Arial" panose="020B0604020202020204" pitchFamily="34" charset="0"/>
              </a:rPr>
              <a:t>days later</a:t>
            </a:r>
            <a:r>
              <a:rPr lang="en-US" altLang="en-US" sz="2400" smtClean="0">
                <a:latin typeface="Gotham"/>
                <a:ea typeface="Times New Roman" panose="02020603050405020304" pitchFamily="18" charset="0"/>
                <a:cs typeface="Arial" panose="020B0604020202020204" pitchFamily="34" charset="0"/>
              </a:rPr>
              <a:t>, on January 6. How many miles per day did the vessel need to travel in order to reach its destination on time?</a:t>
            </a:r>
          </a:p>
          <a:p>
            <a:pPr marL="0" indent="0">
              <a:spcBef>
                <a:spcPct val="0"/>
              </a:spcBef>
              <a:buFontTx/>
              <a:buNone/>
            </a:pPr>
            <a:endParaRPr lang="en-US" altLang="en-US" sz="2400" smtClean="0">
              <a:latin typeface="Gotham"/>
              <a:ea typeface="Times New Roman" panose="02020603050405020304" pitchFamily="18" charset="0"/>
              <a:cs typeface="Arial" panose="020B0604020202020204" pitchFamily="34" charset="0"/>
            </a:endParaRPr>
          </a:p>
        </p:txBody>
      </p:sp>
      <p:cxnSp>
        <p:nvCxnSpPr>
          <p:cNvPr id="12" name="Straight Connector 11"/>
          <p:cNvCxnSpPr/>
          <p:nvPr/>
        </p:nvCxnSpPr>
        <p:spPr>
          <a:xfrm flipV="1">
            <a:off x="490538" y="2438400"/>
            <a:ext cx="4291012" cy="79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0063" y="2057400"/>
            <a:ext cx="42243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67000" y="3294063"/>
            <a:ext cx="414338" cy="439737"/>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otham"/>
            </a:endParaRPr>
          </a:p>
        </p:txBody>
      </p:sp>
      <p:sp>
        <p:nvSpPr>
          <p:cNvPr id="15" name="Rectangle 14"/>
          <p:cNvSpPr/>
          <p:nvPr/>
        </p:nvSpPr>
        <p:spPr>
          <a:xfrm>
            <a:off x="487363" y="4084638"/>
            <a:ext cx="4465637" cy="381000"/>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otham"/>
            </a:endParaRPr>
          </a:p>
        </p:txBody>
      </p:sp>
      <p:sp>
        <p:nvSpPr>
          <p:cNvPr id="16" name="Rectangle 15"/>
          <p:cNvSpPr/>
          <p:nvPr/>
        </p:nvSpPr>
        <p:spPr>
          <a:xfrm>
            <a:off x="487363" y="4465638"/>
            <a:ext cx="4465637" cy="331787"/>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otham"/>
            </a:endParaRPr>
          </a:p>
        </p:txBody>
      </p:sp>
      <p:sp>
        <p:nvSpPr>
          <p:cNvPr id="17" name="Rectangle 16"/>
          <p:cNvSpPr/>
          <p:nvPr/>
        </p:nvSpPr>
        <p:spPr>
          <a:xfrm>
            <a:off x="485775" y="4797425"/>
            <a:ext cx="1343025" cy="384175"/>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otham"/>
            </a:endParaRPr>
          </a:p>
        </p:txBody>
      </p:sp>
      <p:sp>
        <p:nvSpPr>
          <p:cNvPr id="18" name="Rectangle 17"/>
          <p:cNvSpPr/>
          <p:nvPr/>
        </p:nvSpPr>
        <p:spPr>
          <a:xfrm>
            <a:off x="500063" y="5265738"/>
            <a:ext cx="8491537" cy="830262"/>
          </a:xfrm>
          <a:prstGeom prst="rect">
            <a:avLst/>
          </a:prstGeom>
        </p:spPr>
        <p:txBody>
          <a:bodyPr>
            <a:spAutoFit/>
          </a:bodyPr>
          <a:lstStyle/>
          <a:p>
            <a:pPr>
              <a:defRPr/>
            </a:pPr>
            <a:r>
              <a:rPr lang="en-US" sz="2400" b="1" i="1" dirty="0">
                <a:solidFill>
                  <a:schemeClr val="accent5">
                    <a:lumMod val="50000"/>
                  </a:schemeClr>
                </a:solidFill>
                <a:latin typeface="Gotham"/>
                <a:ea typeface="Times New Roman" panose="02020603050405020304" pitchFamily="18" charset="0"/>
                <a:cs typeface="Arial" panose="020B0604020202020204" pitchFamily="34" charset="0"/>
              </a:rPr>
              <a:t>The OCEARCH vessel needed to travel 190 miles per day to reach their destination on time.</a:t>
            </a:r>
            <a:endParaRPr lang="en-US" sz="2400" b="1" dirty="0">
              <a:solidFill>
                <a:schemeClr val="accent5">
                  <a:lumMod val="50000"/>
                </a:schemeClr>
              </a:solidFill>
              <a:latin typeface="Gotham"/>
              <a:cs typeface="Arial" panose="020B0604020202020204" pitchFamily="34" charset="0"/>
            </a:endParaRPr>
          </a:p>
        </p:txBody>
      </p:sp>
      <p:cxnSp>
        <p:nvCxnSpPr>
          <p:cNvPr id="19" name="Straight Connector 18"/>
          <p:cNvCxnSpPr/>
          <p:nvPr/>
        </p:nvCxnSpPr>
        <p:spPr>
          <a:xfrm>
            <a:off x="466725" y="2776538"/>
            <a:ext cx="1690688" cy="23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28625" y="3294063"/>
            <a:ext cx="714375" cy="439737"/>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otham"/>
            </a:endParaRPr>
          </a:p>
        </p:txBody>
      </p:sp>
      <p:sp>
        <p:nvSpPr>
          <p:cNvPr id="21" name="Rectangle 20"/>
          <p:cNvSpPr/>
          <p:nvPr/>
        </p:nvSpPr>
        <p:spPr>
          <a:xfrm>
            <a:off x="2005013" y="3733800"/>
            <a:ext cx="2947987" cy="350838"/>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otham"/>
            </a:endParaRPr>
          </a:p>
        </p:txBody>
      </p:sp>
      <p:pic>
        <p:nvPicPr>
          <p:cNvPr id="22" name="Picture 2" descr="The M/V OCEARCH enters the first lock of the Panama Canal. Thanks for the photo Todd Goggins. Did you know you can track the ship... http://www.ocearch.org/profile/m_v_oc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725613"/>
            <a:ext cx="34639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44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7844712"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smtClean="0">
                <a:solidFill>
                  <a:schemeClr val="bg1"/>
                </a:solidFill>
                <a:latin typeface="Gotham"/>
              </a:rPr>
              <a:t>QUESTIONS?</a:t>
            </a:r>
            <a:endParaRPr lang="en-US" sz="2800" dirty="0">
              <a:solidFill>
                <a:schemeClr val="bg1"/>
              </a:solidFill>
              <a:latin typeface="Gotham"/>
            </a:endParaRPr>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123" y="1524000"/>
            <a:ext cx="7291754" cy="447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572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7844712"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BASIC OPERATIONS</a:t>
            </a:r>
            <a:endParaRPr lang="en-US" sz="2800" dirty="0">
              <a:solidFill>
                <a:schemeClr val="bg1"/>
              </a:solidFill>
              <a:latin typeface="Gotham"/>
            </a:endParaRPr>
          </a:p>
        </p:txBody>
      </p:sp>
      <p:sp>
        <p:nvSpPr>
          <p:cNvPr id="9"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en-US" altLang="en-US" sz="4400" smtClean="0">
                <a:latin typeface="Gotham"/>
              </a:rPr>
              <a:t>What are the basic operations?</a:t>
            </a:r>
          </a:p>
          <a:p>
            <a:pPr marL="0" indent="0">
              <a:buFontTx/>
              <a:buNone/>
            </a:pPr>
            <a:endParaRPr lang="en-US" altLang="en-US" sz="1600" smtClean="0">
              <a:latin typeface="Gotham"/>
            </a:endParaRPr>
          </a:p>
          <a:p>
            <a:pPr marL="0" indent="0" algn="ctr">
              <a:buFontTx/>
              <a:buNone/>
            </a:pPr>
            <a:r>
              <a:rPr lang="en-US" altLang="en-US" sz="4000" smtClean="0">
                <a:latin typeface="Gotham"/>
              </a:rPr>
              <a:t>Addition</a:t>
            </a:r>
          </a:p>
          <a:p>
            <a:pPr marL="0" indent="0" algn="ctr">
              <a:buFontTx/>
              <a:buNone/>
            </a:pPr>
            <a:r>
              <a:rPr lang="en-US" altLang="en-US" sz="4000" smtClean="0">
                <a:latin typeface="Gotham"/>
              </a:rPr>
              <a:t>Subtraction</a:t>
            </a:r>
          </a:p>
          <a:p>
            <a:pPr marL="0" indent="0" algn="ctr">
              <a:buFontTx/>
              <a:buNone/>
            </a:pPr>
            <a:r>
              <a:rPr lang="en-US" altLang="en-US" sz="4000" smtClean="0">
                <a:latin typeface="Gotham"/>
              </a:rPr>
              <a:t>Multiplication</a:t>
            </a:r>
          </a:p>
          <a:p>
            <a:pPr marL="0" indent="0" algn="ctr">
              <a:buFontTx/>
              <a:buNone/>
            </a:pPr>
            <a:r>
              <a:rPr lang="en-US" altLang="en-US" sz="4000" smtClean="0">
                <a:latin typeface="Gotham"/>
              </a:rPr>
              <a:t>Division</a:t>
            </a:r>
            <a:endParaRPr lang="en-US" altLang="en-US" sz="4000" dirty="0" smtClean="0">
              <a:latin typeface="Gotham"/>
            </a:endParaRPr>
          </a:p>
        </p:txBody>
      </p:sp>
    </p:spTree>
    <p:extLst>
      <p:ext uri="{BB962C8B-B14F-4D97-AF65-F5344CB8AC3E}">
        <p14:creationId xmlns:p14="http://schemas.microsoft.com/office/powerpoint/2010/main" val="26725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7844712"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BASIC OPERATIONS</a:t>
            </a:r>
            <a:endParaRPr lang="en-US" sz="2800" dirty="0">
              <a:solidFill>
                <a:schemeClr val="bg1"/>
              </a:solidFill>
              <a:latin typeface="Gotham"/>
            </a:endParaRPr>
          </a:p>
        </p:txBody>
      </p:sp>
      <p:sp>
        <p:nvSpPr>
          <p:cNvPr id="9" name="Rectangle 6"/>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mtClean="0">
                <a:latin typeface="Gotham"/>
              </a:rPr>
              <a:t>In school, we often see math problems as a bunch of simple, unrelated equations that are pretty straightforward to solve.</a:t>
            </a:r>
          </a:p>
          <a:p>
            <a:pPr marL="0" indent="0">
              <a:buFontTx/>
              <a:buNone/>
            </a:pPr>
            <a:endParaRPr lang="en-US" altLang="en-US" sz="1200" smtClean="0">
              <a:latin typeface="Gotham"/>
            </a:endParaRPr>
          </a:p>
          <a:p>
            <a:pPr marL="0" indent="0" algn="ctr">
              <a:buFontTx/>
              <a:buNone/>
            </a:pPr>
            <a:r>
              <a:rPr lang="en-US" altLang="en-US" smtClean="0">
                <a:latin typeface="Gotham"/>
              </a:rPr>
              <a:t>2 + 2 = 4</a:t>
            </a:r>
          </a:p>
          <a:p>
            <a:pPr marL="0" indent="0" algn="ctr">
              <a:buFontTx/>
              <a:buNone/>
            </a:pPr>
            <a:r>
              <a:rPr lang="en-US" altLang="en-US" smtClean="0">
                <a:latin typeface="Gotham"/>
              </a:rPr>
              <a:t>10 – 1 = 9</a:t>
            </a:r>
          </a:p>
          <a:p>
            <a:pPr marL="0" indent="0" algn="ctr">
              <a:buFontTx/>
              <a:buNone/>
            </a:pPr>
            <a:r>
              <a:rPr lang="en-US" altLang="en-US" smtClean="0">
                <a:latin typeface="Gotham"/>
              </a:rPr>
              <a:t>2 x 5 = 10</a:t>
            </a:r>
          </a:p>
          <a:p>
            <a:pPr marL="0" indent="0" algn="ctr">
              <a:buFontTx/>
              <a:buNone/>
            </a:pPr>
            <a:r>
              <a:rPr lang="en-US" altLang="en-US" smtClean="0">
                <a:latin typeface="Gotham"/>
              </a:rPr>
              <a:t>8 ÷ 2 = 4</a:t>
            </a:r>
          </a:p>
          <a:p>
            <a:pPr marL="0" indent="0">
              <a:buFontTx/>
              <a:buNone/>
            </a:pPr>
            <a:r>
              <a:rPr lang="en-US" altLang="en-US" smtClean="0">
                <a:latin typeface="Gotham"/>
              </a:rPr>
              <a:t> </a:t>
            </a:r>
            <a:endParaRPr lang="en-US" altLang="en-US" dirty="0" smtClean="0">
              <a:latin typeface="Gotham"/>
            </a:endParaRPr>
          </a:p>
        </p:txBody>
      </p:sp>
    </p:spTree>
    <p:extLst>
      <p:ext uri="{BB962C8B-B14F-4D97-AF65-F5344CB8AC3E}">
        <p14:creationId xmlns:p14="http://schemas.microsoft.com/office/powerpoint/2010/main" val="28023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7844712"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BASIC OPERATIONS</a:t>
            </a:r>
            <a:endParaRPr lang="en-US" sz="2800" dirty="0">
              <a:solidFill>
                <a:schemeClr val="bg1"/>
              </a:solidFill>
              <a:latin typeface="Gotham"/>
            </a:endParaRPr>
          </a:p>
        </p:txBody>
      </p:sp>
      <p:sp>
        <p:nvSpPr>
          <p:cNvPr id="8" name="Rectangle 6"/>
          <p:cNvSpPr txBox="1">
            <a:spLocks noChangeArrowheads="1"/>
          </p:cNvSpPr>
          <p:nvPr/>
        </p:nvSpPr>
        <p:spPr>
          <a:xfrm>
            <a:off x="457200" y="1676400"/>
            <a:ext cx="4267200" cy="26781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000" smtClean="0">
                <a:latin typeface="Gotham"/>
              </a:rPr>
              <a:t>In the field, researchers collect so much data they usually encounter complicated problems requiring different combinations of basic operations. These are like complex word problems that can only be solved with strategy and planning ahead.</a:t>
            </a:r>
          </a:p>
        </p:txBody>
      </p:sp>
      <p:pic>
        <p:nvPicPr>
          <p:cNvPr id="9" name="Picture 8" descr="http://scontent-a.cdninstagram.com/hphotos-xpa1/t51.2885-15/10326389_329564943864216_38000747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0655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457200" y="48006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latin typeface="Gotham"/>
              </a:rPr>
              <a:t>What strategies can we use to solve word problems?</a:t>
            </a:r>
          </a:p>
        </p:txBody>
      </p:sp>
    </p:spTree>
    <p:extLst>
      <p:ext uri="{BB962C8B-B14F-4D97-AF65-F5344CB8AC3E}">
        <p14:creationId xmlns:p14="http://schemas.microsoft.com/office/powerpoint/2010/main" val="17671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1138" y="211667"/>
            <a:ext cx="8707329" cy="6404864"/>
            <a:chOff x="211138" y="211667"/>
            <a:chExt cx="8707329" cy="6404864"/>
          </a:xfrm>
        </p:grpSpPr>
        <p:sp>
          <p:nvSpPr>
            <p:cNvPr id="4" name="Rectangle 3"/>
            <p:cNvSpPr/>
            <p:nvPr/>
          </p:nvSpPr>
          <p:spPr>
            <a:xfrm>
              <a:off x="211138" y="211667"/>
              <a:ext cx="8707329" cy="5683250"/>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1138" y="6176668"/>
              <a:ext cx="3832357" cy="338554"/>
            </a:xfrm>
            <a:prstGeom prst="rect">
              <a:avLst/>
            </a:prstGeom>
            <a:noFill/>
          </p:spPr>
          <p:txBody>
            <a:bodyPr wrap="square" rtlCol="0">
              <a:spAutoFit/>
            </a:bodyPr>
            <a:lstStyle/>
            <a:p>
              <a:r>
                <a:rPr lang="en-US" sz="1600" dirty="0" smtClean="0">
                  <a:solidFill>
                    <a:srgbClr val="228277"/>
                  </a:solidFill>
                </a:rPr>
                <a:t>/</a:t>
              </a:r>
              <a:r>
                <a:rPr lang="en-US" sz="1600" dirty="0" smtClean="0"/>
                <a:t>  STEM </a:t>
              </a:r>
              <a:r>
                <a:rPr lang="en-US" sz="1600" dirty="0" smtClean="0">
                  <a:solidFill>
                    <a:srgbClr val="228277"/>
                  </a:solidFill>
                </a:rPr>
                <a:t>Learning Sponsors:</a:t>
              </a:r>
              <a:endParaRPr lang="en-US" sz="1600" dirty="0">
                <a:solidFill>
                  <a:srgbClr val="228277"/>
                </a:solidFill>
              </a:endParaRPr>
            </a:p>
          </p:txBody>
        </p:sp>
        <p:pic>
          <p:nvPicPr>
            <p:cNvPr id="6" name="Picture 5" descr="OCEARCH_Curriculum_3 logos.jpg"/>
            <p:cNvPicPr>
              <a:picLocks noChangeAspect="1"/>
            </p:cNvPicPr>
            <p:nvPr/>
          </p:nvPicPr>
          <p:blipFill>
            <a:blip r:embed="rId2" cstate="print">
              <a:alphaModFix amt="41000"/>
              <a:extLst>
                <a:ext uri="{28A0092B-C50C-407E-A947-70E740481C1C}">
                  <a14:useLocalDpi xmlns:a14="http://schemas.microsoft.com/office/drawing/2010/main" val="0"/>
                </a:ext>
              </a:extLst>
            </a:blip>
            <a:stretch>
              <a:fillRect/>
            </a:stretch>
          </p:blipFill>
          <p:spPr>
            <a:xfrm>
              <a:off x="6145126" y="6050522"/>
              <a:ext cx="2762758" cy="5660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87" y="661476"/>
              <a:ext cx="2320746" cy="455048"/>
            </a:xfrm>
            <a:prstGeom prst="rect">
              <a:avLst/>
            </a:prstGeom>
          </p:spPr>
        </p:pic>
      </p:grpSp>
      <p:sp>
        <p:nvSpPr>
          <p:cNvPr id="9" name="TextBox 8"/>
          <p:cNvSpPr txBox="1"/>
          <p:nvPr/>
        </p:nvSpPr>
        <p:spPr>
          <a:xfrm>
            <a:off x="689688" y="2374900"/>
            <a:ext cx="7844712" cy="2985433"/>
          </a:xfrm>
          <a:prstGeom prst="rect">
            <a:avLst/>
          </a:prstGeom>
          <a:noFill/>
        </p:spPr>
        <p:txBody>
          <a:bodyPr wrap="square" rtlCol="0">
            <a:spAutoFit/>
          </a:bodyPr>
          <a:lstStyle/>
          <a:p>
            <a:r>
              <a:rPr lang="en-US" sz="5400" dirty="0" smtClean="0">
                <a:solidFill>
                  <a:schemeClr val="bg1"/>
                </a:solidFill>
                <a:latin typeface="Gotham"/>
              </a:rPr>
              <a:t>SOLVING WORD PROBLEMS</a:t>
            </a:r>
          </a:p>
          <a:p>
            <a:r>
              <a:rPr lang="en-US" sz="4000" dirty="0" smtClean="0">
                <a:latin typeface="Gotham"/>
              </a:rPr>
              <a:t>/ </a:t>
            </a:r>
            <a:r>
              <a:rPr lang="en-US" sz="4000" b="1" dirty="0" smtClean="0">
                <a:latin typeface="Gotham"/>
              </a:rPr>
              <a:t>STRATEGIES</a:t>
            </a:r>
            <a:r>
              <a:rPr lang="en-US" sz="4000" dirty="0" smtClean="0">
                <a:latin typeface="Gotham"/>
              </a:rPr>
              <a:t> </a:t>
            </a:r>
            <a:r>
              <a:rPr lang="en-US" sz="4000" dirty="0" smtClean="0">
                <a:latin typeface="Gotham"/>
              </a:rPr>
              <a:t>FOR </a:t>
            </a:r>
            <a:r>
              <a:rPr lang="en-US" sz="4000" dirty="0" smtClean="0">
                <a:latin typeface="Gotham"/>
              </a:rPr>
              <a:t>SOLVING WORD </a:t>
            </a:r>
            <a:r>
              <a:rPr lang="en-US" sz="4000" dirty="0" smtClean="0">
                <a:latin typeface="Gotham"/>
              </a:rPr>
              <a:t>PROBLEMS</a:t>
            </a:r>
          </a:p>
        </p:txBody>
      </p:sp>
    </p:spTree>
    <p:extLst>
      <p:ext uri="{BB962C8B-B14F-4D97-AF65-F5344CB8AC3E}">
        <p14:creationId xmlns:p14="http://schemas.microsoft.com/office/powerpoint/2010/main" val="174035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7844712" cy="461665"/>
          </a:xfrm>
          <a:prstGeom prst="rect">
            <a:avLst/>
          </a:prstGeom>
          <a:noFill/>
        </p:spPr>
        <p:txBody>
          <a:bodyPr wrap="square" rtlCol="0">
            <a:spAutoFit/>
          </a:bodyPr>
          <a:lstStyle/>
          <a:p>
            <a:r>
              <a:rPr lang="en-US" sz="1600" dirty="0" smtClean="0">
                <a:latin typeface="Gotham"/>
              </a:rPr>
              <a:t> </a:t>
            </a:r>
            <a:r>
              <a:rPr lang="en-US" sz="2400" dirty="0" smtClean="0">
                <a:solidFill>
                  <a:schemeClr val="bg1"/>
                </a:solidFill>
                <a:latin typeface="Gotham"/>
              </a:rPr>
              <a:t>/ </a:t>
            </a:r>
            <a:r>
              <a:rPr lang="en-US" sz="2400" dirty="0" smtClean="0">
                <a:solidFill>
                  <a:schemeClr val="bg1"/>
                </a:solidFill>
                <a:latin typeface="Gotham"/>
              </a:rPr>
              <a:t>STRATEGY: TELLING WORDS</a:t>
            </a:r>
            <a:endParaRPr lang="en-US" sz="2400" dirty="0">
              <a:solidFill>
                <a:schemeClr val="bg1"/>
              </a:solidFill>
              <a:latin typeface="Gotham"/>
            </a:endParaRPr>
          </a:p>
        </p:txBody>
      </p:sp>
      <p:sp>
        <p:nvSpPr>
          <p:cNvPr id="11" name="Rectangle 6"/>
          <p:cNvSpPr txBox="1">
            <a:spLocks noChangeArrowheads="1"/>
          </p:cNvSpPr>
          <p:nvPr/>
        </p:nvSpPr>
        <p:spPr>
          <a:xfrm>
            <a:off x="457200" y="1521766"/>
            <a:ext cx="8229600" cy="16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en-US" altLang="en-US" sz="2800" b="1" dirty="0" smtClean="0">
                <a:latin typeface="Gotham"/>
              </a:rPr>
              <a:t>Look for “Telling Words”</a:t>
            </a:r>
          </a:p>
          <a:p>
            <a:pPr>
              <a:defRPr/>
            </a:pPr>
            <a:r>
              <a:rPr lang="en-US" altLang="en-US" sz="2800" dirty="0" smtClean="0">
                <a:latin typeface="Gotham"/>
              </a:rPr>
              <a:t>Let us know what operations we need to solve the problem.</a:t>
            </a:r>
          </a:p>
        </p:txBody>
      </p:sp>
      <p:graphicFrame>
        <p:nvGraphicFramePr>
          <p:cNvPr id="12" name="Table 11"/>
          <p:cNvGraphicFramePr>
            <a:graphicFrameLocks noGrp="1"/>
          </p:cNvGraphicFramePr>
          <p:nvPr>
            <p:extLst>
              <p:ext uri="{D42A27DB-BD31-4B8C-83A1-F6EECF244321}">
                <p14:modId xmlns:p14="http://schemas.microsoft.com/office/powerpoint/2010/main" val="1868173645"/>
              </p:ext>
            </p:extLst>
          </p:nvPr>
        </p:nvGraphicFramePr>
        <p:xfrm>
          <a:off x="457200" y="3121966"/>
          <a:ext cx="8382000" cy="2897833"/>
        </p:xfrm>
        <a:graphic>
          <a:graphicData uri="http://schemas.openxmlformats.org/drawingml/2006/table">
            <a:tbl>
              <a:tblPr firstRow="1" firstCol="1" lastRow="1" lastCol="1" bandRow="1" bandCol="1">
                <a:tableStyleId>{5C22544A-7EE6-4342-B048-85BDC9FD1C3A}</a:tableStyleId>
              </a:tblPr>
              <a:tblGrid>
                <a:gridCol w="1397000"/>
                <a:gridCol w="2413000"/>
                <a:gridCol w="2133600"/>
                <a:gridCol w="1219200"/>
                <a:gridCol w="1219200"/>
              </a:tblGrid>
              <a:tr h="2897833">
                <a:tc>
                  <a:txBody>
                    <a:bodyPr/>
                    <a:lstStyle/>
                    <a:p>
                      <a:pPr marL="0" marR="0" algn="ctr">
                        <a:spcBef>
                          <a:spcPts val="0"/>
                        </a:spcBef>
                        <a:spcAft>
                          <a:spcPts val="0"/>
                        </a:spcAft>
                      </a:pPr>
                      <a:endParaRPr lang="en-US" sz="800" u="sng" baseline="0" dirty="0" smtClean="0">
                        <a:solidFill>
                          <a:schemeClr val="tx1"/>
                        </a:solidFill>
                        <a:effectLst/>
                        <a:latin typeface="Gotham"/>
                      </a:endParaRPr>
                    </a:p>
                    <a:p>
                      <a:pPr marL="0" marR="0" algn="ctr">
                        <a:spcBef>
                          <a:spcPts val="0"/>
                        </a:spcBef>
                        <a:spcAft>
                          <a:spcPts val="0"/>
                        </a:spcAft>
                      </a:pPr>
                      <a:r>
                        <a:rPr lang="en-US" sz="2000" u="sng" baseline="0" dirty="0" smtClean="0">
                          <a:solidFill>
                            <a:schemeClr val="tx1"/>
                          </a:solidFill>
                          <a:effectLst/>
                          <a:latin typeface="Gotham"/>
                        </a:rPr>
                        <a:t>Addition</a:t>
                      </a:r>
                      <a:endParaRPr lang="en-US" sz="2000" baseline="0" dirty="0">
                        <a:solidFill>
                          <a:schemeClr val="tx1"/>
                        </a:solidFill>
                        <a:effectLst/>
                        <a:latin typeface="Gotham"/>
                      </a:endParaRPr>
                    </a:p>
                    <a:p>
                      <a:pPr marL="0" marR="0" algn="ctr">
                        <a:spcBef>
                          <a:spcPts val="0"/>
                        </a:spcBef>
                        <a:spcAft>
                          <a:spcPts val="0"/>
                        </a:spcAft>
                      </a:pPr>
                      <a:r>
                        <a:rPr lang="en-US" sz="1500" baseline="0" dirty="0">
                          <a:solidFill>
                            <a:schemeClr val="tx1"/>
                          </a:solidFill>
                          <a:effectLst/>
                          <a:latin typeface="Gotham"/>
                        </a:rPr>
                        <a:t>Add</a:t>
                      </a:r>
                    </a:p>
                    <a:p>
                      <a:pPr marL="0" marR="0" algn="ctr">
                        <a:spcBef>
                          <a:spcPts val="0"/>
                        </a:spcBef>
                        <a:spcAft>
                          <a:spcPts val="0"/>
                        </a:spcAft>
                      </a:pPr>
                      <a:r>
                        <a:rPr lang="en-US" sz="1500" baseline="0" dirty="0">
                          <a:solidFill>
                            <a:schemeClr val="tx1"/>
                          </a:solidFill>
                          <a:effectLst/>
                          <a:latin typeface="Gotham"/>
                        </a:rPr>
                        <a:t>Altogether</a:t>
                      </a:r>
                    </a:p>
                    <a:p>
                      <a:pPr marL="0" marR="0" algn="ctr">
                        <a:spcBef>
                          <a:spcPts val="0"/>
                        </a:spcBef>
                        <a:spcAft>
                          <a:spcPts val="0"/>
                        </a:spcAft>
                      </a:pPr>
                      <a:r>
                        <a:rPr lang="en-US" sz="1500" baseline="0" dirty="0">
                          <a:solidFill>
                            <a:schemeClr val="tx1"/>
                          </a:solidFill>
                          <a:effectLst/>
                          <a:latin typeface="Gotham"/>
                        </a:rPr>
                        <a:t>Both</a:t>
                      </a:r>
                    </a:p>
                    <a:p>
                      <a:pPr marL="0" marR="0" algn="ctr">
                        <a:spcBef>
                          <a:spcPts val="0"/>
                        </a:spcBef>
                        <a:spcAft>
                          <a:spcPts val="0"/>
                        </a:spcAft>
                      </a:pPr>
                      <a:r>
                        <a:rPr lang="en-US" sz="1500" baseline="0" dirty="0">
                          <a:solidFill>
                            <a:schemeClr val="tx1"/>
                          </a:solidFill>
                          <a:effectLst/>
                          <a:latin typeface="Gotham"/>
                        </a:rPr>
                        <a:t>In All</a:t>
                      </a:r>
                    </a:p>
                    <a:p>
                      <a:pPr marL="0" marR="0" algn="ctr">
                        <a:spcBef>
                          <a:spcPts val="0"/>
                        </a:spcBef>
                        <a:spcAft>
                          <a:spcPts val="0"/>
                        </a:spcAft>
                      </a:pPr>
                      <a:r>
                        <a:rPr lang="en-US" sz="1500" baseline="0" dirty="0">
                          <a:solidFill>
                            <a:schemeClr val="tx1"/>
                          </a:solidFill>
                          <a:effectLst/>
                          <a:latin typeface="Gotham"/>
                        </a:rPr>
                        <a:t>Sum</a:t>
                      </a:r>
                    </a:p>
                    <a:p>
                      <a:pPr marL="0" marR="0" algn="ctr">
                        <a:spcBef>
                          <a:spcPts val="0"/>
                        </a:spcBef>
                        <a:spcAft>
                          <a:spcPts val="0"/>
                        </a:spcAft>
                      </a:pPr>
                      <a:r>
                        <a:rPr lang="en-US" sz="1500" baseline="0" dirty="0">
                          <a:solidFill>
                            <a:schemeClr val="tx1"/>
                          </a:solidFill>
                          <a:effectLst/>
                          <a:latin typeface="Gotham"/>
                        </a:rPr>
                        <a:t>Total</a:t>
                      </a:r>
                    </a:p>
                    <a:p>
                      <a:pPr marL="0" marR="0" algn="ctr">
                        <a:spcBef>
                          <a:spcPts val="0"/>
                        </a:spcBef>
                        <a:spcAft>
                          <a:spcPts val="0"/>
                        </a:spcAft>
                      </a:pPr>
                      <a:r>
                        <a:rPr lang="en-US" sz="1500" baseline="0" dirty="0">
                          <a:solidFill>
                            <a:schemeClr val="tx1"/>
                          </a:solidFill>
                          <a:effectLst/>
                          <a:latin typeface="Gotham"/>
                        </a:rPr>
                        <a:t>Together</a:t>
                      </a:r>
                    </a:p>
                    <a:p>
                      <a:pPr marL="0" marR="0" algn="ctr">
                        <a:spcBef>
                          <a:spcPts val="0"/>
                        </a:spcBef>
                        <a:spcAft>
                          <a:spcPts val="0"/>
                        </a:spcAft>
                      </a:pPr>
                      <a:r>
                        <a:rPr lang="en-US" sz="1500" baseline="0" dirty="0">
                          <a:solidFill>
                            <a:schemeClr val="tx1"/>
                          </a:solidFill>
                          <a:effectLst/>
                          <a:latin typeface="Gotham"/>
                        </a:rPr>
                        <a:t>Increased by</a:t>
                      </a:r>
                      <a:endParaRPr lang="en-US" sz="1500" baseline="0" dirty="0">
                        <a:solidFill>
                          <a:schemeClr val="tx1"/>
                        </a:solidFill>
                        <a:effectLst/>
                        <a:latin typeface="Gotham"/>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spcBef>
                          <a:spcPts val="0"/>
                        </a:spcBef>
                        <a:spcAft>
                          <a:spcPts val="0"/>
                        </a:spcAft>
                      </a:pPr>
                      <a:endParaRPr lang="en-US" sz="800" u="sng" baseline="0" dirty="0" smtClean="0">
                        <a:solidFill>
                          <a:schemeClr val="tx1"/>
                        </a:solidFill>
                        <a:effectLst/>
                        <a:latin typeface="Gotham"/>
                      </a:endParaRPr>
                    </a:p>
                    <a:p>
                      <a:pPr marL="0" marR="0" algn="ctr">
                        <a:spcBef>
                          <a:spcPts val="0"/>
                        </a:spcBef>
                        <a:spcAft>
                          <a:spcPts val="0"/>
                        </a:spcAft>
                      </a:pPr>
                      <a:r>
                        <a:rPr lang="en-US" sz="2000" u="sng" baseline="0" dirty="0" smtClean="0">
                          <a:solidFill>
                            <a:schemeClr val="tx1"/>
                          </a:solidFill>
                          <a:effectLst/>
                          <a:latin typeface="Gotham"/>
                        </a:rPr>
                        <a:t>Subtraction</a:t>
                      </a:r>
                      <a:endParaRPr lang="en-US" sz="2000" baseline="0" dirty="0">
                        <a:solidFill>
                          <a:schemeClr val="tx1"/>
                        </a:solidFill>
                        <a:effectLst/>
                        <a:latin typeface="Gotham"/>
                      </a:endParaRPr>
                    </a:p>
                    <a:p>
                      <a:pPr marL="0" marR="0" algn="ctr">
                        <a:spcBef>
                          <a:spcPts val="0"/>
                        </a:spcBef>
                        <a:spcAft>
                          <a:spcPts val="0"/>
                        </a:spcAft>
                      </a:pPr>
                      <a:r>
                        <a:rPr lang="en-US" sz="1500" baseline="0" dirty="0">
                          <a:solidFill>
                            <a:schemeClr val="tx1"/>
                          </a:solidFill>
                          <a:effectLst/>
                          <a:latin typeface="Gotham"/>
                        </a:rPr>
                        <a:t>Take away</a:t>
                      </a:r>
                    </a:p>
                    <a:p>
                      <a:pPr marL="0" marR="0" algn="ctr">
                        <a:spcBef>
                          <a:spcPts val="0"/>
                        </a:spcBef>
                        <a:spcAft>
                          <a:spcPts val="0"/>
                        </a:spcAft>
                      </a:pPr>
                      <a:r>
                        <a:rPr lang="en-US" sz="1500" baseline="0" dirty="0">
                          <a:solidFill>
                            <a:schemeClr val="tx1"/>
                          </a:solidFill>
                          <a:effectLst/>
                          <a:latin typeface="Gotham"/>
                        </a:rPr>
                        <a:t>Difference</a:t>
                      </a:r>
                    </a:p>
                    <a:p>
                      <a:pPr marL="0" marR="0" algn="ctr">
                        <a:spcBef>
                          <a:spcPts val="0"/>
                        </a:spcBef>
                        <a:spcAft>
                          <a:spcPts val="0"/>
                        </a:spcAft>
                      </a:pPr>
                      <a:r>
                        <a:rPr lang="en-US" sz="1500" baseline="0" dirty="0">
                          <a:solidFill>
                            <a:schemeClr val="tx1"/>
                          </a:solidFill>
                          <a:effectLst/>
                          <a:latin typeface="Gotham"/>
                        </a:rPr>
                        <a:t>Fewer</a:t>
                      </a:r>
                    </a:p>
                    <a:p>
                      <a:pPr marL="0" marR="0" algn="ctr">
                        <a:spcBef>
                          <a:spcPts val="0"/>
                        </a:spcBef>
                        <a:spcAft>
                          <a:spcPts val="0"/>
                        </a:spcAft>
                      </a:pPr>
                      <a:r>
                        <a:rPr lang="en-US" sz="1500" baseline="0" dirty="0">
                          <a:solidFill>
                            <a:schemeClr val="tx1"/>
                          </a:solidFill>
                          <a:effectLst/>
                          <a:latin typeface="Gotham"/>
                        </a:rPr>
                        <a:t>How many/much more?</a:t>
                      </a:r>
                    </a:p>
                    <a:p>
                      <a:pPr marL="0" marR="0" algn="ctr">
                        <a:spcBef>
                          <a:spcPts val="0"/>
                        </a:spcBef>
                        <a:spcAft>
                          <a:spcPts val="0"/>
                        </a:spcAft>
                      </a:pPr>
                      <a:r>
                        <a:rPr lang="en-US" sz="1500" baseline="0" dirty="0">
                          <a:solidFill>
                            <a:schemeClr val="tx1"/>
                          </a:solidFill>
                          <a:effectLst/>
                          <a:latin typeface="Gotham"/>
                        </a:rPr>
                        <a:t>Left</a:t>
                      </a:r>
                    </a:p>
                    <a:p>
                      <a:pPr marL="0" marR="0" algn="ctr">
                        <a:spcBef>
                          <a:spcPts val="0"/>
                        </a:spcBef>
                        <a:spcAft>
                          <a:spcPts val="0"/>
                        </a:spcAft>
                      </a:pPr>
                      <a:r>
                        <a:rPr lang="en-US" sz="1500" baseline="0" dirty="0">
                          <a:solidFill>
                            <a:schemeClr val="tx1"/>
                          </a:solidFill>
                          <a:effectLst/>
                          <a:latin typeface="Gotham"/>
                        </a:rPr>
                        <a:t>Less</a:t>
                      </a:r>
                    </a:p>
                    <a:p>
                      <a:pPr marL="0" marR="0" algn="ctr">
                        <a:spcBef>
                          <a:spcPts val="0"/>
                        </a:spcBef>
                        <a:spcAft>
                          <a:spcPts val="0"/>
                        </a:spcAft>
                      </a:pPr>
                      <a:r>
                        <a:rPr lang="en-US" sz="1500" baseline="0" dirty="0">
                          <a:solidFill>
                            <a:schemeClr val="tx1"/>
                          </a:solidFill>
                          <a:effectLst/>
                          <a:latin typeface="Gotham"/>
                        </a:rPr>
                        <a:t>Minus</a:t>
                      </a:r>
                    </a:p>
                    <a:p>
                      <a:pPr marL="0" marR="0" algn="ctr">
                        <a:spcBef>
                          <a:spcPts val="0"/>
                        </a:spcBef>
                        <a:spcAft>
                          <a:spcPts val="0"/>
                        </a:spcAft>
                      </a:pPr>
                      <a:r>
                        <a:rPr lang="en-US" sz="1500" baseline="0" dirty="0">
                          <a:solidFill>
                            <a:schemeClr val="tx1"/>
                          </a:solidFill>
                          <a:effectLst/>
                          <a:latin typeface="Gotham"/>
                        </a:rPr>
                        <a:t>Needs to</a:t>
                      </a:r>
                    </a:p>
                    <a:p>
                      <a:pPr marL="0" marR="0" algn="ctr">
                        <a:spcBef>
                          <a:spcPts val="0"/>
                        </a:spcBef>
                        <a:spcAft>
                          <a:spcPts val="0"/>
                        </a:spcAft>
                      </a:pPr>
                      <a:r>
                        <a:rPr lang="en-US" sz="1500" baseline="0" dirty="0">
                          <a:solidFill>
                            <a:schemeClr val="tx1"/>
                          </a:solidFill>
                          <a:effectLst/>
                          <a:latin typeface="Gotham"/>
                        </a:rPr>
                        <a:t>Remains</a:t>
                      </a:r>
                    </a:p>
                    <a:p>
                      <a:pPr marL="0" marR="0" algn="ctr">
                        <a:spcBef>
                          <a:spcPts val="0"/>
                        </a:spcBef>
                        <a:spcAft>
                          <a:spcPts val="0"/>
                        </a:spcAft>
                      </a:pPr>
                      <a:r>
                        <a:rPr lang="en-US" sz="1500" baseline="0" dirty="0">
                          <a:solidFill>
                            <a:schemeClr val="tx1"/>
                          </a:solidFill>
                          <a:effectLst/>
                          <a:latin typeface="Gotham"/>
                        </a:rPr>
                        <a:t>Subtract</a:t>
                      </a:r>
                      <a:endParaRPr lang="en-US" sz="1500" baseline="0" dirty="0">
                        <a:solidFill>
                          <a:schemeClr val="tx1"/>
                        </a:solidFill>
                        <a:effectLst/>
                        <a:latin typeface="Gotham"/>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spcBef>
                          <a:spcPts val="0"/>
                        </a:spcBef>
                        <a:spcAft>
                          <a:spcPts val="0"/>
                        </a:spcAft>
                      </a:pPr>
                      <a:endParaRPr lang="en-US" sz="800" u="sng" baseline="0" dirty="0" smtClean="0">
                        <a:solidFill>
                          <a:schemeClr val="tx1"/>
                        </a:solidFill>
                        <a:effectLst/>
                        <a:latin typeface="Gotham"/>
                      </a:endParaRPr>
                    </a:p>
                    <a:p>
                      <a:pPr marL="0" marR="0" algn="ctr">
                        <a:spcBef>
                          <a:spcPts val="0"/>
                        </a:spcBef>
                        <a:spcAft>
                          <a:spcPts val="0"/>
                        </a:spcAft>
                      </a:pPr>
                      <a:r>
                        <a:rPr lang="en-US" sz="2000" u="sng" baseline="0" dirty="0" smtClean="0">
                          <a:solidFill>
                            <a:schemeClr val="tx1"/>
                          </a:solidFill>
                          <a:effectLst/>
                          <a:latin typeface="Gotham"/>
                        </a:rPr>
                        <a:t>Multiplication</a:t>
                      </a:r>
                      <a:endParaRPr lang="en-US" sz="1500" baseline="0" dirty="0">
                        <a:solidFill>
                          <a:schemeClr val="tx1"/>
                        </a:solidFill>
                        <a:effectLst/>
                        <a:latin typeface="Gotham"/>
                      </a:endParaRPr>
                    </a:p>
                    <a:p>
                      <a:pPr marL="0" marR="0" algn="ctr">
                        <a:spcBef>
                          <a:spcPts val="0"/>
                        </a:spcBef>
                        <a:spcAft>
                          <a:spcPts val="0"/>
                        </a:spcAft>
                      </a:pPr>
                      <a:r>
                        <a:rPr lang="en-US" sz="1500" baseline="0" dirty="0">
                          <a:solidFill>
                            <a:schemeClr val="tx1"/>
                          </a:solidFill>
                          <a:effectLst/>
                          <a:latin typeface="Gotham"/>
                        </a:rPr>
                        <a:t>Times</a:t>
                      </a:r>
                    </a:p>
                    <a:p>
                      <a:pPr marL="0" marR="0" algn="ctr">
                        <a:spcBef>
                          <a:spcPts val="0"/>
                        </a:spcBef>
                        <a:spcAft>
                          <a:spcPts val="0"/>
                        </a:spcAft>
                      </a:pPr>
                      <a:r>
                        <a:rPr lang="en-US" sz="1500" baseline="0" dirty="0">
                          <a:solidFill>
                            <a:schemeClr val="tx1"/>
                          </a:solidFill>
                          <a:effectLst/>
                          <a:latin typeface="Gotham"/>
                        </a:rPr>
                        <a:t>Every</a:t>
                      </a:r>
                    </a:p>
                    <a:p>
                      <a:pPr marL="0" marR="0" algn="ctr">
                        <a:spcBef>
                          <a:spcPts val="0"/>
                        </a:spcBef>
                        <a:spcAft>
                          <a:spcPts val="0"/>
                        </a:spcAft>
                      </a:pPr>
                      <a:r>
                        <a:rPr lang="en-US" sz="1500" baseline="0" dirty="0">
                          <a:solidFill>
                            <a:schemeClr val="tx1"/>
                          </a:solidFill>
                          <a:effectLst/>
                          <a:latin typeface="Gotham"/>
                        </a:rPr>
                        <a:t>At this rate</a:t>
                      </a:r>
                    </a:p>
                    <a:p>
                      <a:pPr marL="0" marR="0" algn="ctr">
                        <a:spcBef>
                          <a:spcPts val="0"/>
                        </a:spcBef>
                        <a:spcAft>
                          <a:spcPts val="0"/>
                        </a:spcAft>
                      </a:pPr>
                      <a:r>
                        <a:rPr lang="en-US" sz="1500" baseline="0" dirty="0">
                          <a:solidFill>
                            <a:schemeClr val="tx1"/>
                          </a:solidFill>
                          <a:effectLst/>
                          <a:latin typeface="Gotham"/>
                        </a:rPr>
                        <a:t>Of</a:t>
                      </a:r>
                    </a:p>
                    <a:p>
                      <a:pPr marL="0" marR="0" algn="ctr">
                        <a:spcBef>
                          <a:spcPts val="0"/>
                        </a:spcBef>
                        <a:spcAft>
                          <a:spcPts val="0"/>
                        </a:spcAft>
                      </a:pPr>
                      <a:r>
                        <a:rPr lang="en-US" sz="1500" baseline="0" dirty="0">
                          <a:solidFill>
                            <a:schemeClr val="tx1"/>
                          </a:solidFill>
                          <a:effectLst/>
                          <a:latin typeface="Gotham"/>
                        </a:rPr>
                        <a:t>Product</a:t>
                      </a:r>
                    </a:p>
                    <a:p>
                      <a:pPr marL="0" marR="0" algn="ctr">
                        <a:spcBef>
                          <a:spcPts val="0"/>
                        </a:spcBef>
                        <a:spcAft>
                          <a:spcPts val="0"/>
                        </a:spcAft>
                      </a:pPr>
                      <a:r>
                        <a:rPr lang="en-US" sz="1500" baseline="0" dirty="0">
                          <a:solidFill>
                            <a:schemeClr val="tx1"/>
                          </a:solidFill>
                          <a:effectLst/>
                          <a:latin typeface="Gotham"/>
                        </a:rPr>
                        <a:t>Multiplied</a:t>
                      </a:r>
                    </a:p>
                    <a:p>
                      <a:pPr marL="0" marR="0" algn="ctr">
                        <a:spcBef>
                          <a:spcPts val="0"/>
                        </a:spcBef>
                        <a:spcAft>
                          <a:spcPts val="0"/>
                        </a:spcAft>
                      </a:pPr>
                      <a:r>
                        <a:rPr lang="en-US" sz="1500" baseline="0" dirty="0">
                          <a:solidFill>
                            <a:schemeClr val="tx1"/>
                          </a:solidFill>
                          <a:effectLst/>
                          <a:latin typeface="Gotham"/>
                        </a:rPr>
                        <a:t>Doubled, tripled, etc.</a:t>
                      </a:r>
                      <a:endParaRPr lang="en-US" sz="1500" baseline="0" dirty="0">
                        <a:solidFill>
                          <a:schemeClr val="tx1"/>
                        </a:solidFill>
                        <a:effectLst/>
                        <a:latin typeface="Gotham"/>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spcBef>
                          <a:spcPts val="0"/>
                        </a:spcBef>
                        <a:spcAft>
                          <a:spcPts val="0"/>
                        </a:spcAft>
                      </a:pPr>
                      <a:endParaRPr lang="en-US" sz="800" u="sng" baseline="0" dirty="0" smtClean="0">
                        <a:solidFill>
                          <a:schemeClr val="tx1"/>
                        </a:solidFill>
                        <a:effectLst/>
                        <a:latin typeface="Gotham"/>
                      </a:endParaRPr>
                    </a:p>
                    <a:p>
                      <a:pPr marL="0" marR="0" algn="ctr">
                        <a:spcBef>
                          <a:spcPts val="0"/>
                        </a:spcBef>
                        <a:spcAft>
                          <a:spcPts val="0"/>
                        </a:spcAft>
                      </a:pPr>
                      <a:r>
                        <a:rPr lang="en-US" sz="2000" u="sng" baseline="0" dirty="0" smtClean="0">
                          <a:solidFill>
                            <a:schemeClr val="tx1"/>
                          </a:solidFill>
                          <a:effectLst/>
                          <a:latin typeface="Gotham"/>
                        </a:rPr>
                        <a:t>Division</a:t>
                      </a:r>
                      <a:endParaRPr lang="en-US" sz="2000" baseline="0" dirty="0">
                        <a:solidFill>
                          <a:schemeClr val="tx1"/>
                        </a:solidFill>
                        <a:effectLst/>
                        <a:latin typeface="Gotham"/>
                      </a:endParaRPr>
                    </a:p>
                    <a:p>
                      <a:pPr marL="0" marR="0" algn="ctr">
                        <a:spcBef>
                          <a:spcPts val="0"/>
                        </a:spcBef>
                        <a:spcAft>
                          <a:spcPts val="0"/>
                        </a:spcAft>
                      </a:pPr>
                      <a:r>
                        <a:rPr lang="en-US" sz="1500" baseline="0" dirty="0">
                          <a:solidFill>
                            <a:schemeClr val="tx1"/>
                          </a:solidFill>
                          <a:effectLst/>
                          <a:latin typeface="Gotham"/>
                        </a:rPr>
                        <a:t>Each</a:t>
                      </a:r>
                    </a:p>
                    <a:p>
                      <a:pPr marL="0" marR="0" algn="ctr">
                        <a:spcBef>
                          <a:spcPts val="0"/>
                        </a:spcBef>
                        <a:spcAft>
                          <a:spcPts val="0"/>
                        </a:spcAft>
                      </a:pPr>
                      <a:r>
                        <a:rPr lang="en-US" sz="1500" baseline="0" dirty="0">
                          <a:solidFill>
                            <a:schemeClr val="tx1"/>
                          </a:solidFill>
                          <a:effectLst/>
                          <a:latin typeface="Gotham"/>
                        </a:rPr>
                        <a:t>Equal</a:t>
                      </a:r>
                    </a:p>
                    <a:p>
                      <a:pPr marL="0" marR="0" algn="ctr">
                        <a:spcBef>
                          <a:spcPts val="0"/>
                        </a:spcBef>
                        <a:spcAft>
                          <a:spcPts val="0"/>
                        </a:spcAft>
                      </a:pPr>
                      <a:r>
                        <a:rPr lang="en-US" sz="1500" baseline="0" dirty="0">
                          <a:solidFill>
                            <a:schemeClr val="tx1"/>
                          </a:solidFill>
                          <a:effectLst/>
                          <a:latin typeface="Gotham"/>
                        </a:rPr>
                        <a:t>Equally</a:t>
                      </a:r>
                    </a:p>
                    <a:p>
                      <a:pPr marL="0" marR="0" algn="ctr">
                        <a:spcBef>
                          <a:spcPts val="0"/>
                        </a:spcBef>
                        <a:spcAft>
                          <a:spcPts val="0"/>
                        </a:spcAft>
                      </a:pPr>
                      <a:r>
                        <a:rPr lang="en-US" sz="1500" baseline="0" dirty="0">
                          <a:solidFill>
                            <a:schemeClr val="tx1"/>
                          </a:solidFill>
                          <a:effectLst/>
                          <a:latin typeface="Gotham"/>
                        </a:rPr>
                        <a:t>Per</a:t>
                      </a:r>
                    </a:p>
                    <a:p>
                      <a:pPr marL="0" marR="0" algn="ctr">
                        <a:spcBef>
                          <a:spcPts val="0"/>
                        </a:spcBef>
                        <a:spcAft>
                          <a:spcPts val="0"/>
                        </a:spcAft>
                      </a:pPr>
                      <a:r>
                        <a:rPr lang="en-US" sz="1500" baseline="0" dirty="0">
                          <a:solidFill>
                            <a:schemeClr val="tx1"/>
                          </a:solidFill>
                          <a:effectLst/>
                          <a:latin typeface="Gotham"/>
                        </a:rPr>
                        <a:t>Separate</a:t>
                      </a:r>
                    </a:p>
                    <a:p>
                      <a:pPr marL="0" marR="0" algn="ctr">
                        <a:spcBef>
                          <a:spcPts val="0"/>
                        </a:spcBef>
                        <a:spcAft>
                          <a:spcPts val="0"/>
                        </a:spcAft>
                      </a:pPr>
                      <a:r>
                        <a:rPr lang="en-US" sz="1500" baseline="0" dirty="0">
                          <a:solidFill>
                            <a:schemeClr val="tx1"/>
                          </a:solidFill>
                          <a:effectLst/>
                          <a:latin typeface="Gotham"/>
                        </a:rPr>
                        <a:t>Quotient</a:t>
                      </a:r>
                      <a:endParaRPr lang="en-US" sz="1500" baseline="0" dirty="0">
                        <a:solidFill>
                          <a:schemeClr val="tx1"/>
                        </a:solidFill>
                        <a:effectLst/>
                        <a:latin typeface="Gotham"/>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spcBef>
                          <a:spcPts val="0"/>
                        </a:spcBef>
                        <a:spcAft>
                          <a:spcPts val="0"/>
                        </a:spcAft>
                      </a:pPr>
                      <a:endParaRPr lang="en-US" sz="800" u="sng" baseline="0" dirty="0" smtClean="0">
                        <a:solidFill>
                          <a:schemeClr val="tx1"/>
                        </a:solidFill>
                        <a:effectLst/>
                        <a:latin typeface="Gotham"/>
                      </a:endParaRPr>
                    </a:p>
                    <a:p>
                      <a:pPr marL="0" marR="0" algn="ctr">
                        <a:spcBef>
                          <a:spcPts val="0"/>
                        </a:spcBef>
                        <a:spcAft>
                          <a:spcPts val="0"/>
                        </a:spcAft>
                      </a:pPr>
                      <a:r>
                        <a:rPr lang="en-US" sz="2000" u="sng" baseline="0" dirty="0" smtClean="0">
                          <a:solidFill>
                            <a:schemeClr val="tx1"/>
                          </a:solidFill>
                          <a:effectLst/>
                          <a:latin typeface="Gotham"/>
                        </a:rPr>
                        <a:t>Solution</a:t>
                      </a:r>
                      <a:endParaRPr lang="en-US" sz="2000" baseline="0" dirty="0">
                        <a:solidFill>
                          <a:schemeClr val="tx1"/>
                        </a:solidFill>
                        <a:effectLst/>
                        <a:latin typeface="Gotham"/>
                      </a:endParaRPr>
                    </a:p>
                    <a:p>
                      <a:pPr marL="0" marR="0" algn="ctr">
                        <a:spcBef>
                          <a:spcPts val="0"/>
                        </a:spcBef>
                        <a:spcAft>
                          <a:spcPts val="0"/>
                        </a:spcAft>
                      </a:pPr>
                      <a:r>
                        <a:rPr lang="en-US" sz="1500" baseline="0" dirty="0">
                          <a:solidFill>
                            <a:schemeClr val="tx1"/>
                          </a:solidFill>
                          <a:effectLst/>
                          <a:latin typeface="Gotham"/>
                        </a:rPr>
                        <a:t>Is</a:t>
                      </a:r>
                    </a:p>
                    <a:p>
                      <a:pPr marL="0" marR="0" algn="ctr">
                        <a:spcBef>
                          <a:spcPts val="0"/>
                        </a:spcBef>
                        <a:spcAft>
                          <a:spcPts val="0"/>
                        </a:spcAft>
                      </a:pPr>
                      <a:r>
                        <a:rPr lang="en-US" sz="1500" baseline="0" dirty="0">
                          <a:solidFill>
                            <a:schemeClr val="tx1"/>
                          </a:solidFill>
                          <a:effectLst/>
                          <a:latin typeface="Gotham"/>
                        </a:rPr>
                        <a:t>Are</a:t>
                      </a:r>
                    </a:p>
                    <a:p>
                      <a:pPr marL="0" marR="0" algn="ctr">
                        <a:spcBef>
                          <a:spcPts val="0"/>
                        </a:spcBef>
                        <a:spcAft>
                          <a:spcPts val="0"/>
                        </a:spcAft>
                      </a:pPr>
                      <a:r>
                        <a:rPr lang="en-US" sz="1500" baseline="0" dirty="0">
                          <a:solidFill>
                            <a:schemeClr val="tx1"/>
                          </a:solidFill>
                          <a:effectLst/>
                          <a:latin typeface="Gotham"/>
                        </a:rPr>
                        <a:t>Was</a:t>
                      </a:r>
                    </a:p>
                    <a:p>
                      <a:pPr marL="0" marR="0" algn="ctr">
                        <a:spcBef>
                          <a:spcPts val="0"/>
                        </a:spcBef>
                        <a:spcAft>
                          <a:spcPts val="0"/>
                        </a:spcAft>
                      </a:pPr>
                      <a:r>
                        <a:rPr lang="en-US" sz="1500" baseline="0" dirty="0">
                          <a:solidFill>
                            <a:schemeClr val="tx1"/>
                          </a:solidFill>
                          <a:effectLst/>
                          <a:latin typeface="Gotham"/>
                        </a:rPr>
                        <a:t>Were</a:t>
                      </a:r>
                    </a:p>
                    <a:p>
                      <a:pPr marL="0" marR="0" algn="ctr">
                        <a:spcBef>
                          <a:spcPts val="0"/>
                        </a:spcBef>
                        <a:spcAft>
                          <a:spcPts val="0"/>
                        </a:spcAft>
                      </a:pPr>
                      <a:r>
                        <a:rPr lang="en-US" sz="1500" baseline="0" dirty="0">
                          <a:solidFill>
                            <a:schemeClr val="tx1"/>
                          </a:solidFill>
                          <a:effectLst/>
                          <a:latin typeface="Gotham"/>
                        </a:rPr>
                        <a:t>Will be</a:t>
                      </a:r>
                    </a:p>
                    <a:p>
                      <a:pPr marL="0" marR="0" algn="ctr">
                        <a:spcBef>
                          <a:spcPts val="0"/>
                        </a:spcBef>
                        <a:spcAft>
                          <a:spcPts val="0"/>
                        </a:spcAft>
                      </a:pPr>
                      <a:r>
                        <a:rPr lang="en-US" sz="1500" baseline="0" dirty="0">
                          <a:solidFill>
                            <a:schemeClr val="tx1"/>
                          </a:solidFill>
                          <a:effectLst/>
                          <a:latin typeface="Gotham"/>
                        </a:rPr>
                        <a:t>Gives</a:t>
                      </a:r>
                    </a:p>
                    <a:p>
                      <a:pPr marL="0" marR="0" algn="ctr">
                        <a:spcBef>
                          <a:spcPts val="0"/>
                        </a:spcBef>
                        <a:spcAft>
                          <a:spcPts val="0"/>
                        </a:spcAft>
                      </a:pPr>
                      <a:r>
                        <a:rPr lang="en-US" sz="1500" baseline="0" dirty="0">
                          <a:solidFill>
                            <a:schemeClr val="tx1"/>
                          </a:solidFill>
                          <a:effectLst/>
                          <a:latin typeface="Gotham"/>
                        </a:rPr>
                        <a:t>Yields</a:t>
                      </a:r>
                    </a:p>
                    <a:p>
                      <a:pPr marL="0" marR="0" algn="ctr">
                        <a:spcBef>
                          <a:spcPts val="0"/>
                        </a:spcBef>
                        <a:spcAft>
                          <a:spcPts val="0"/>
                        </a:spcAft>
                      </a:pPr>
                      <a:r>
                        <a:rPr lang="en-US" sz="1500" baseline="0" dirty="0">
                          <a:solidFill>
                            <a:schemeClr val="tx1"/>
                          </a:solidFill>
                          <a:effectLst/>
                          <a:latin typeface="Gotham"/>
                        </a:rPr>
                        <a:t>Equals</a:t>
                      </a:r>
                      <a:endParaRPr lang="en-US" sz="1500" baseline="0" dirty="0">
                        <a:solidFill>
                          <a:schemeClr val="tx1"/>
                        </a:solidFill>
                        <a:effectLst/>
                        <a:latin typeface="Gotham"/>
                        <a:ea typeface="Times New Roman" panose="02020603050405020304" pitchFamily="18" charset="0"/>
                      </a:endParaRP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1006722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7" name="TextBox 6"/>
          <p:cNvSpPr txBox="1"/>
          <p:nvPr/>
        </p:nvSpPr>
        <p:spPr>
          <a:xfrm>
            <a:off x="304800" y="662000"/>
            <a:ext cx="8610600"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smtClean="0">
                <a:solidFill>
                  <a:schemeClr val="bg1"/>
                </a:solidFill>
                <a:latin typeface="Gotham"/>
              </a:rPr>
              <a:t>STRATEGY: TELLING WORDS EXAMPLE </a:t>
            </a:r>
            <a:r>
              <a:rPr lang="en-US" sz="2800" dirty="0" smtClean="0">
                <a:solidFill>
                  <a:schemeClr val="bg1"/>
                </a:solidFill>
                <a:latin typeface="Gotham"/>
              </a:rPr>
              <a:t>1A</a:t>
            </a:r>
            <a:endParaRPr lang="en-US" sz="2800" dirty="0">
              <a:solidFill>
                <a:schemeClr val="bg1"/>
              </a:solidFill>
              <a:latin typeface="Gotham"/>
            </a:endParaRPr>
          </a:p>
        </p:txBody>
      </p:sp>
      <p:sp>
        <p:nvSpPr>
          <p:cNvPr id="8" name="Text Placeholder 2"/>
          <p:cNvSpPr txBox="1">
            <a:spLocks noChangeArrowheads="1"/>
          </p:cNvSpPr>
          <p:nvPr/>
        </p:nvSpPr>
        <p:spPr>
          <a:xfrm>
            <a:off x="457200" y="1641475"/>
            <a:ext cx="4562475" cy="4154488"/>
          </a:xfrm>
          <a:prstGeom prst="rect">
            <a:avLst/>
          </a:prstGeom>
        </p:spPr>
        <p:txBody>
          <a:bodyPr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Tx/>
              <a:buNone/>
            </a:pPr>
            <a:r>
              <a:rPr lang="en-US" altLang="en-US" sz="2400" smtClean="0">
                <a:ea typeface="Times New Roman" panose="02020603050405020304" pitchFamily="18" charset="0"/>
                <a:cs typeface="Arial" panose="020B0604020202020204" pitchFamily="34" charset="0"/>
              </a:rPr>
              <a:t>The OCEARCH Global Shark Tracker™ is a tool for researches to keep track of shark locations. One day, two scientists decided to compare locations from the 7 sharks tagged in Chile and the 4 sharks tagged in Montauk, New York. How many more sharks did they look at from Chile than Montauk?</a:t>
            </a:r>
            <a:endParaRPr lang="en-US" altLang="en-US" sz="2400" dirty="0" smtClean="0">
              <a:ea typeface="Times New Roman" panose="02020603050405020304" pitchFamily="18" charset="0"/>
              <a:cs typeface="Arial" panose="020B0604020202020204" pitchFamily="34" charset="0"/>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8100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77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7" y="423333"/>
            <a:ext cx="8932863" cy="846667"/>
          </a:xfrm>
          <a:prstGeom prst="rect">
            <a:avLst/>
          </a:prstGeom>
          <a:solidFill>
            <a:srgbClr val="2282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6176668"/>
            <a:ext cx="5513683" cy="338554"/>
            <a:chOff x="304800" y="6176668"/>
            <a:chExt cx="5513683" cy="3385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38810"/>
              <a:ext cx="1409700" cy="276412"/>
            </a:xfrm>
            <a:prstGeom prst="rect">
              <a:avLst/>
            </a:prstGeom>
          </p:spPr>
        </p:pic>
        <p:sp>
          <p:nvSpPr>
            <p:cNvPr id="6" name="TextBox 5"/>
            <p:cNvSpPr txBox="1"/>
            <p:nvPr/>
          </p:nvSpPr>
          <p:spPr>
            <a:xfrm>
              <a:off x="1817983" y="6176668"/>
              <a:ext cx="4000500" cy="338554"/>
            </a:xfrm>
            <a:prstGeom prst="rect">
              <a:avLst/>
            </a:prstGeom>
            <a:noFill/>
          </p:spPr>
          <p:txBody>
            <a:bodyPr wrap="square" rtlCol="0">
              <a:spAutoFit/>
            </a:bodyPr>
            <a:lstStyle/>
            <a:p>
              <a:r>
                <a:rPr lang="en-US" sz="1600" dirty="0">
                  <a:solidFill>
                    <a:srgbClr val="228277"/>
                  </a:solidFill>
                </a:rPr>
                <a:t>/</a:t>
              </a:r>
              <a:r>
                <a:rPr lang="en-US" sz="1600" dirty="0"/>
                <a:t>  </a:t>
              </a:r>
              <a:r>
                <a:rPr lang="en-US" sz="1600" dirty="0" smtClean="0"/>
                <a:t>SOLVING WORD PROBLEMS </a:t>
              </a:r>
              <a:r>
                <a:rPr lang="en-US" sz="1600" dirty="0" smtClean="0">
                  <a:solidFill>
                    <a:srgbClr val="228277"/>
                  </a:solidFill>
                </a:rPr>
                <a:t>2016</a:t>
              </a:r>
              <a:endParaRPr lang="en-US" sz="1600" dirty="0">
                <a:solidFill>
                  <a:srgbClr val="228277"/>
                </a:solidFill>
              </a:endParaRPr>
            </a:p>
          </p:txBody>
        </p:sp>
      </p:grpSp>
      <p:sp>
        <p:nvSpPr>
          <p:cNvPr id="8" name="TextBox 7"/>
          <p:cNvSpPr txBox="1"/>
          <p:nvPr/>
        </p:nvSpPr>
        <p:spPr>
          <a:xfrm>
            <a:off x="304800" y="662000"/>
            <a:ext cx="8610600" cy="523220"/>
          </a:xfrm>
          <a:prstGeom prst="rect">
            <a:avLst/>
          </a:prstGeom>
          <a:noFill/>
        </p:spPr>
        <p:txBody>
          <a:bodyPr wrap="square" rtlCol="0">
            <a:spAutoFit/>
          </a:bodyPr>
          <a:lstStyle/>
          <a:p>
            <a:r>
              <a:rPr lang="en-US" dirty="0" smtClean="0">
                <a:latin typeface="Gotham"/>
              </a:rPr>
              <a:t> </a:t>
            </a:r>
            <a:r>
              <a:rPr lang="en-US" sz="2800" dirty="0" smtClean="0">
                <a:solidFill>
                  <a:schemeClr val="bg1"/>
                </a:solidFill>
                <a:latin typeface="Gotham"/>
              </a:rPr>
              <a:t>/ </a:t>
            </a:r>
            <a:r>
              <a:rPr lang="en-US" sz="2800" dirty="0" smtClean="0">
                <a:solidFill>
                  <a:schemeClr val="bg1"/>
                </a:solidFill>
                <a:latin typeface="Gotham"/>
              </a:rPr>
              <a:t>STRATEGY: TELLING WORDS EXAMPLE </a:t>
            </a:r>
            <a:r>
              <a:rPr lang="en-US" sz="2800" dirty="0" smtClean="0">
                <a:solidFill>
                  <a:schemeClr val="bg1"/>
                </a:solidFill>
                <a:latin typeface="Gotham"/>
              </a:rPr>
              <a:t>1A</a:t>
            </a:r>
            <a:endParaRPr lang="en-US" sz="2800" dirty="0">
              <a:solidFill>
                <a:schemeClr val="bg1"/>
              </a:solidFill>
              <a:latin typeface="Gotham"/>
            </a:endParaRPr>
          </a:p>
        </p:txBody>
      </p:sp>
      <p:sp>
        <p:nvSpPr>
          <p:cNvPr id="9" name="Text Placeholder 1"/>
          <p:cNvSpPr txBox="1">
            <a:spLocks noChangeArrowheads="1"/>
          </p:cNvSpPr>
          <p:nvPr/>
        </p:nvSpPr>
        <p:spPr>
          <a:xfrm>
            <a:off x="457200" y="1608138"/>
            <a:ext cx="8382000" cy="4278312"/>
          </a:xfrm>
          <a:prstGeom prst="rect">
            <a:avLst/>
          </a:prstGeom>
        </p:spPr>
        <p:txBody>
          <a:bodyPr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FontTx/>
              <a:buNone/>
              <a:defRPr/>
            </a:pPr>
            <a:r>
              <a:rPr lang="en-US" altLang="en-US" sz="2400" i="1" smtClean="0">
                <a:latin typeface="Gotham"/>
                <a:ea typeface="Times New Roman" panose="02020603050405020304" pitchFamily="18" charset="0"/>
              </a:rPr>
              <a:t>“How many more </a:t>
            </a:r>
            <a:r>
              <a:rPr lang="en-US" altLang="en-US" sz="2400" smtClean="0">
                <a:latin typeface="Gotham"/>
                <a:ea typeface="Times New Roman" panose="02020603050405020304" pitchFamily="18" charset="0"/>
              </a:rPr>
              <a:t>sharks did they look at from Chile than Montauk?”</a:t>
            </a:r>
          </a:p>
          <a:p>
            <a:pPr marL="0" indent="0">
              <a:spcBef>
                <a:spcPct val="0"/>
              </a:spcBef>
              <a:buFontTx/>
              <a:buNone/>
              <a:defRPr/>
            </a:pPr>
            <a:endParaRPr lang="en-US" altLang="en-US" sz="2800" smtClean="0">
              <a:latin typeface="Gotham"/>
              <a:ea typeface="Times New Roman" panose="02020603050405020304" pitchFamily="18" charset="0"/>
            </a:endParaRPr>
          </a:p>
          <a:p>
            <a:pPr marL="0" indent="0">
              <a:spcBef>
                <a:spcPct val="0"/>
              </a:spcBef>
              <a:buFontTx/>
              <a:buNone/>
              <a:defRPr/>
            </a:pPr>
            <a:r>
              <a:rPr lang="en-US" altLang="en-US" sz="2800" smtClean="0">
                <a:latin typeface="Gotham"/>
                <a:ea typeface="Times New Roman" panose="02020603050405020304" pitchFamily="18" charset="0"/>
              </a:rPr>
              <a:t>The telling word here is “how many more”. This tells us to subtract the sharks tagged in Montauk from the sharks tagged in Chile. </a:t>
            </a:r>
          </a:p>
          <a:p>
            <a:pPr marL="0" indent="0">
              <a:spcBef>
                <a:spcPct val="0"/>
              </a:spcBef>
              <a:buFontTx/>
              <a:buNone/>
              <a:defRPr/>
            </a:pPr>
            <a:endParaRPr lang="en-US" altLang="en-US" sz="2800" smtClean="0">
              <a:latin typeface="Gotham"/>
            </a:endParaRPr>
          </a:p>
          <a:p>
            <a:pPr marL="0" indent="0" algn="ctr">
              <a:spcBef>
                <a:spcPct val="0"/>
              </a:spcBef>
              <a:buFontTx/>
              <a:buNone/>
              <a:defRPr/>
            </a:pPr>
            <a:r>
              <a:rPr lang="en-US" altLang="en-US" sz="2800" smtClean="0">
                <a:latin typeface="Gotham"/>
                <a:ea typeface="Times New Roman" panose="02020603050405020304" pitchFamily="18" charset="0"/>
              </a:rPr>
              <a:t> 7 – 4 = 3</a:t>
            </a:r>
          </a:p>
          <a:p>
            <a:pPr marL="0" indent="0">
              <a:spcBef>
                <a:spcPct val="0"/>
              </a:spcBef>
              <a:buFontTx/>
              <a:buNone/>
              <a:defRPr/>
            </a:pPr>
            <a:endParaRPr lang="en-US" altLang="en-US" sz="2800" smtClean="0">
              <a:latin typeface="Gotham"/>
              <a:ea typeface="Times New Roman" panose="02020603050405020304" pitchFamily="18" charset="0"/>
              <a:cs typeface="Times New Roman" panose="02020603050405020304" pitchFamily="18" charset="0"/>
            </a:endParaRPr>
          </a:p>
          <a:p>
            <a:pPr marL="0" indent="0" algn="ctr">
              <a:spcBef>
                <a:spcPct val="0"/>
              </a:spcBef>
              <a:buFontTx/>
              <a:buNone/>
              <a:defRPr/>
            </a:pPr>
            <a:r>
              <a:rPr lang="en-US" altLang="en-US" sz="2800" b="1" i="1" smtClean="0">
                <a:solidFill>
                  <a:schemeClr val="accent1">
                    <a:lumMod val="50000"/>
                  </a:schemeClr>
                </a:solidFill>
                <a:latin typeface="Gotham"/>
                <a:ea typeface="Times New Roman" panose="02020603050405020304" pitchFamily="18" charset="0"/>
                <a:cs typeface="Times New Roman" panose="02020603050405020304" pitchFamily="18" charset="0"/>
              </a:rPr>
              <a:t>Chile has three more sharks to look at.</a:t>
            </a:r>
            <a:r>
              <a:rPr lang="en-US" altLang="en-US" sz="2800" b="1" i="1" smtClean="0">
                <a:solidFill>
                  <a:schemeClr val="accent1">
                    <a:lumMod val="50000"/>
                  </a:schemeClr>
                </a:solidFill>
                <a:latin typeface="Gotham"/>
              </a:rPr>
              <a:t> </a:t>
            </a:r>
            <a:endParaRPr lang="en-US" altLang="en-US" sz="2800" b="1" i="1" dirty="0" smtClean="0">
              <a:solidFill>
                <a:schemeClr val="accent1">
                  <a:lumMod val="50000"/>
                </a:schemeClr>
              </a:solidFill>
              <a:latin typeface="Gotham"/>
            </a:endParaRPr>
          </a:p>
        </p:txBody>
      </p:sp>
    </p:spTree>
    <p:extLst>
      <p:ext uri="{BB962C8B-B14F-4D97-AF65-F5344CB8AC3E}">
        <p14:creationId xmlns:p14="http://schemas.microsoft.com/office/powerpoint/2010/main" val="19377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anim calcmode="lin" valueType="num">
                                      <p:cBhvr>
                                        <p:cTn id="1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1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1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1858</Words>
  <Application>Microsoft Office PowerPoint</Application>
  <PresentationFormat>On-screen Show (4:3)</PresentationFormat>
  <Paragraphs>192</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Rodgerson</dc:creator>
  <cp:lastModifiedBy>Stephanie Rodgerson</cp:lastModifiedBy>
  <cp:revision>17</cp:revision>
  <dcterms:created xsi:type="dcterms:W3CDTF">2016-03-11T21:11:21Z</dcterms:created>
  <dcterms:modified xsi:type="dcterms:W3CDTF">2016-03-13T00:33:02Z</dcterms:modified>
</cp:coreProperties>
</file>