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4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96" r:id="rId10"/>
    <p:sldId id="263" r:id="rId11"/>
    <p:sldId id="264" r:id="rId12"/>
    <p:sldId id="29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5A73200D-8057-4B0F-9219-4EB53776871F}" type="slidenum">
              <a:t>‹#›</a:t>
            </a:fld>
            <a:endParaRPr lang="en-US" sz="1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405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9D688F4-3598-4E39-9387-F36F1E2B8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9DC3780-0D36-476E-A33C-3AB62D4332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8371BE-F565-4D00-B3C5-954BBFAB28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C93074D-4829-4E7F-81A6-0A189F6F7D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6C9C4ED-8112-41EE-9C6D-CFC9DAE8DD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B66C39-D61D-47DA-B639-285FB0BF0B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587FC17-7471-4974-A805-FD338DDF2F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C967C49-7338-4D73-AC3A-067833074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0AD301F-3682-42EC-865B-23C2D21076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42A08A9-38F1-4D78-A94E-1FD45C08ED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BDDC613-2524-4945-BE15-73697F6FF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24079" y="6245280"/>
            <a:ext cx="2895839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sng" strike="noStrike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83121FBF-803C-4D9F-BCF7-E76E5E5C8D9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1138" y="21166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  Physics </a:t>
            </a:r>
            <a:r>
              <a:rPr lang="en-US" sz="28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of Shark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Movement</a:t>
            </a:r>
          </a:p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  Part </a:t>
            </a:r>
            <a:r>
              <a:rPr lang="en-US" sz="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I - Forces and Energy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2" name="Picture 1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1579680"/>
            <a:ext cx="4572000" cy="472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 force 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is any influence, such as a push or pull, which causes an object to undergo a change in its state.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Force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a vector quantity that has both direction and magnitude.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Commonly represented by an arrow illustrating the direction the force is acting.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3600" y="1562040"/>
            <a:ext cx="2819520" cy="4386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76440" y="2133360"/>
            <a:ext cx="383039" cy="3276719"/>
          </a:xfrm>
          <a:prstGeom prst="straightConnector1">
            <a:avLst/>
          </a:prstGeom>
          <a:noFill/>
          <a:ln w="57240" cap="sq">
            <a:solidFill>
              <a:srgbClr val="333399"/>
            </a:solidFill>
            <a:prstDash val="solid"/>
            <a:miter/>
            <a:tailEnd type="arrow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349058"/>
            <a:ext cx="8687566" cy="944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67596"/>
            <a:ext cx="1747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000" dirty="0" smtClean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Forces</a:t>
            </a:r>
            <a:endParaRPr lang="en-US" sz="4000" dirty="0">
              <a:solidFill>
                <a:schemeClr val="bg1"/>
              </a:solidFill>
              <a:ea typeface="Microsoft YaHei" pitchFamily="2"/>
              <a:cs typeface="Microsoft YaHei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309180"/>
            <a:ext cx="1408298" cy="280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98" y="623297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5075280"/>
            <a:ext cx="8229600" cy="124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8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Swimming is a balance between two sets of forces: thrust and drag, and lift and weight.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0280" y="1523880"/>
            <a:ext cx="7543799" cy="322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6" y="350961"/>
            <a:ext cx="8771467" cy="9449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8238" y="469499"/>
            <a:ext cx="1747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000" dirty="0" smtClean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Forces</a:t>
            </a:r>
            <a:endParaRPr lang="en-US" sz="4000" dirty="0">
              <a:solidFill>
                <a:schemeClr val="bg1"/>
              </a:solidFill>
              <a:ea typeface="Microsoft YaHei" pitchFamily="2"/>
              <a:cs typeface="Microsoft YaHei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371280"/>
            <a:ext cx="1408298" cy="280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98" y="629507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66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0433" y="3064933"/>
            <a:ext cx="554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Gotham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Gotham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Gotham"/>
              </a:rPr>
              <a:t>hrust and Drag</a:t>
            </a:r>
            <a:endParaRPr lang="en-US" sz="6600" b="1" baseline="30000" dirty="0" smtClean="0">
              <a:solidFill>
                <a:schemeClr val="bg1"/>
              </a:solidFill>
              <a:latin typeface="Calibri" panose="020F0502020204030204" pitchFamily="34" charset="0"/>
              <a:cs typeface="Gotham"/>
            </a:endParaRP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57200" y="45720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4400" b="1" i="0" u="sng" strike="noStrike" baseline="0" dirty="0">
              <a:ln>
                <a:noFill/>
              </a:ln>
              <a:solidFill>
                <a:srgbClr val="3333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76279" y="5334120"/>
            <a:ext cx="8481453" cy="1354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1" i="0" u="sng" strike="noStrike" baseline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are some examples of drag?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1" i="0" u="sng" strike="noStrike" baseline="0">
              <a:ln>
                <a:noFill/>
              </a:ln>
              <a:solidFill>
                <a:srgbClr val="0070C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" y="1579680"/>
            <a:ext cx="7848720" cy="375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Thrust is caused by the side to side movement of the shark’s caudal fin.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faster the shark moves its tail, the more thrust it creates allowing the shark to swim faster.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Drag reduces thrust and slows the shark down.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Drag makes it more difficult for the shark to swim and as a result, the shark must create more thrust to swim successfully</a:t>
            </a: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drag is greater than thrust, the shark will not be able to swim forward.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2680" algn="l"/>
                <a:tab pos="1199880" algn="l"/>
                <a:tab pos="1657080" algn="l"/>
                <a:tab pos="2114279" algn="l"/>
                <a:tab pos="2571480" algn="l"/>
                <a:tab pos="3028680" algn="l"/>
                <a:tab pos="3485879" algn="l"/>
                <a:tab pos="3943080" algn="l"/>
                <a:tab pos="4400280" algn="l"/>
                <a:tab pos="4857480" algn="l"/>
                <a:tab pos="5314680" algn="l"/>
                <a:tab pos="5771880" algn="l"/>
                <a:tab pos="6229079" algn="l"/>
                <a:tab pos="6686280" algn="l"/>
                <a:tab pos="7143479" algn="l"/>
                <a:tab pos="7600680" algn="l"/>
                <a:tab pos="8057880" algn="l"/>
                <a:tab pos="8515080" algn="l"/>
                <a:tab pos="8972280" algn="l"/>
                <a:tab pos="9429480" algn="l"/>
                <a:tab pos="98866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133"/>
            <a:ext cx="8766808" cy="9449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01818"/>
            <a:ext cx="4446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000" dirty="0" smtClean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Thrust and Drag</a:t>
            </a:r>
            <a:endParaRPr lang="en-US" sz="4000" dirty="0">
              <a:solidFill>
                <a:schemeClr val="bg1"/>
              </a:solidFill>
              <a:ea typeface="Microsoft YaHei" pitchFamily="2"/>
              <a:cs typeface="Microsoft YaHei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48401"/>
            <a:ext cx="1408298" cy="28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460" y="6174050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426817"/>
            <a:ext cx="8766808" cy="94496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7200" y="3048120"/>
            <a:ext cx="822960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Caudal fin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6280" y="1676519"/>
            <a:ext cx="8229600" cy="1009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rtl="0" hangingPunct="1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 great white shark is able to increase thrust and reduce drag with several of its adaptations. Do you remember which ones?</a:t>
            </a:r>
          </a:p>
        </p:txBody>
      </p:sp>
      <p:sp>
        <p:nvSpPr>
          <p:cNvPr id="8" name="Freeform 7"/>
          <p:cNvSpPr/>
          <p:nvPr/>
        </p:nvSpPr>
        <p:spPr>
          <a:xfrm>
            <a:off x="457200" y="3657600"/>
            <a:ext cx="822960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Hydrodynamic torpedo-shaped body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4267080"/>
            <a:ext cx="822960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600" b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Dermal denticles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713488"/>
            <a:ext cx="268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dirty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Thrust and Drag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10161"/>
            <a:ext cx="1408298" cy="280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33395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579680"/>
            <a:ext cx="7848720" cy="238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Lift works opposite of weight. Weight is the result of gravity, which causes the shark to sink.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lift is greater than weight, the shark will swim upward.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lift is less than weight, the shark will swim downward.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the forces of lift and weight are equal, the shark will stay level.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1239" algn="l"/>
                <a:tab pos="1198439" algn="l"/>
                <a:tab pos="1655639" algn="l"/>
                <a:tab pos="2112838" algn="l"/>
                <a:tab pos="2570039" algn="l"/>
                <a:tab pos="3027239" algn="l"/>
                <a:tab pos="3484438" algn="l"/>
                <a:tab pos="3941639" algn="l"/>
                <a:tab pos="4398839" algn="l"/>
                <a:tab pos="4856039" algn="l"/>
                <a:tab pos="5313239" algn="l"/>
                <a:tab pos="5770439" algn="l"/>
                <a:tab pos="6227638" algn="l"/>
                <a:tab pos="6684839" algn="l"/>
                <a:tab pos="7142038" algn="l"/>
                <a:tab pos="7599239" algn="l"/>
                <a:tab pos="8056439" algn="l"/>
                <a:tab pos="8513639" algn="l"/>
                <a:tab pos="8970839" algn="l"/>
                <a:tab pos="9428039" algn="l"/>
                <a:tab pos="9885239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2680" algn="l"/>
                <a:tab pos="1199880" algn="l"/>
                <a:tab pos="1657080" algn="l"/>
                <a:tab pos="2114279" algn="l"/>
                <a:tab pos="2571480" algn="l"/>
                <a:tab pos="3028680" algn="l"/>
                <a:tab pos="3485879" algn="l"/>
                <a:tab pos="3943080" algn="l"/>
                <a:tab pos="4400280" algn="l"/>
                <a:tab pos="4857480" algn="l"/>
                <a:tab pos="5314680" algn="l"/>
                <a:tab pos="5771880" algn="l"/>
                <a:tab pos="6229079" algn="l"/>
                <a:tab pos="6686280" algn="l"/>
                <a:tab pos="7143479" algn="l"/>
                <a:tab pos="7600680" algn="l"/>
                <a:tab pos="8057880" algn="l"/>
                <a:tab pos="8515080" algn="l"/>
                <a:tab pos="8972280" algn="l"/>
                <a:tab pos="9429480" algn="l"/>
                <a:tab pos="98866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3454560"/>
            <a:ext cx="5942160" cy="2538360"/>
            <a:chOff x="1600200" y="3454560"/>
            <a:chExt cx="5942160" cy="253836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600200" y="3454560"/>
              <a:ext cx="5942160" cy="2538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reeform 8"/>
            <p:cNvSpPr/>
            <p:nvPr/>
          </p:nvSpPr>
          <p:spPr>
            <a:xfrm>
              <a:off x="1600200" y="4267080"/>
              <a:ext cx="836640" cy="60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5560" cap="sq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705720" y="4267080"/>
              <a:ext cx="836640" cy="989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5560" cap="sq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76" y="330158"/>
            <a:ext cx="8766808" cy="944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09600"/>
            <a:ext cx="389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Lift and Weight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271380"/>
            <a:ext cx="1408298" cy="280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98" y="619517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447919"/>
            <a:ext cx="7848720" cy="253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When a shark is in motion, its pectoral fins provide lift, which keep the shark level in the water.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Shark fins are an example of a hydrofoil.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 hydrofoil is any object, design, or adaptation that provides a reaction force when in motion. For example, the hammerhead shark’s flattened head acts as a hydrofoil to provide lift, keeping the shark from sinking due to weight caused by gravity.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08040" y="3809880"/>
            <a:ext cx="6166080" cy="2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81052"/>
            <a:ext cx="8561764" cy="944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61145"/>
            <a:ext cx="389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Lift and Weight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280987"/>
            <a:ext cx="1408298" cy="280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98" y="6204780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8600" y="1676519"/>
            <a:ext cx="3505319" cy="380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As a shark swims, water flows above and below the fins.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fins are curved so that water flows slower underneath, creating high pressure that pushes the shark upward (lift).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89240" y="3657600"/>
            <a:ext cx="5802480" cy="1838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3962520" y="1522440"/>
            <a:ext cx="4518000" cy="2313000"/>
            <a:chOff x="3962520" y="1522440"/>
            <a:chExt cx="4518000" cy="23130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962520" y="1522440"/>
              <a:ext cx="4518000" cy="190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Freeform 9"/>
            <p:cNvSpPr/>
            <p:nvPr/>
          </p:nvSpPr>
          <p:spPr>
            <a:xfrm>
              <a:off x="5267159" y="2760840"/>
              <a:ext cx="385920" cy="85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B6DDE8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902120" y="2797200"/>
              <a:ext cx="362160" cy="1038240"/>
            </a:xfrm>
            <a:prstGeom prst="straightConnector1">
              <a:avLst/>
            </a:prstGeom>
            <a:noFill/>
            <a:ln w="2844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5655959" y="2797200"/>
              <a:ext cx="1555921" cy="1000440"/>
            </a:xfrm>
            <a:prstGeom prst="straightConnector1">
              <a:avLst/>
            </a:prstGeom>
            <a:noFill/>
            <a:ln w="2844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952" y="2999194"/>
            <a:ext cx="404809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52" y="311582"/>
            <a:ext cx="8565622" cy="944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541867"/>
            <a:ext cx="44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Hydrofoils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269046"/>
            <a:ext cx="1408298" cy="280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274" y="619283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2895479"/>
            <a:ext cx="8229600" cy="60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would happen if the shark rotated its pectoral fins up?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1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4880" y="3714840"/>
            <a:ext cx="8153280" cy="15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647640" y="1349280"/>
            <a:ext cx="7848720" cy="1393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Sharks are able to rotate their pectoral fins at slight angles.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This rotation, no matter how slight, changes the path of water moving around the fins.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480" y="5219640"/>
            <a:ext cx="822960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1800" b="0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Water above the fin would flow faster than the water below the fin. This creates higher pressure below the fin resulting in lift. The shark will swim upwards.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1800" b="0" i="1" u="sng" strike="noStrike" baseline="0" dirty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37920" y="3552120"/>
            <a:ext cx="1600559" cy="438480"/>
          </a:xfrm>
          <a:prstGeom prst="straightConnector1">
            <a:avLst/>
          </a:prstGeom>
          <a:noFill/>
          <a:ln w="25560" cap="sq">
            <a:solidFill>
              <a:srgbClr val="2D2D8A"/>
            </a:solidFill>
            <a:prstDash val="solid"/>
            <a:miter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sp>
        <p:nvSpPr>
          <p:cNvPr id="11" name="Freeform 10"/>
          <p:cNvSpPr/>
          <p:nvPr/>
        </p:nvSpPr>
        <p:spPr>
          <a:xfrm rot="960000">
            <a:off x="2278799" y="3880196"/>
            <a:ext cx="13543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6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fin rotates up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" y="299558"/>
            <a:ext cx="8565622" cy="944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880" y="527274"/>
            <a:ext cx="407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Hydrofoils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40" y="6308460"/>
            <a:ext cx="1408298" cy="280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576" y="623225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752479"/>
            <a:ext cx="822960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would happen if the shark rotated its pectoral fins down?</a:t>
            </a: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9080"/>
            <a:ext cx="8229600" cy="1479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457200" y="4800600"/>
            <a:ext cx="8043333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Water below the fin would flow faster than the water above the fin. This creates higher pressure above the fin. The shark would swim downwards.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66560" y="2437920"/>
            <a:ext cx="1543320" cy="686159"/>
          </a:xfrm>
          <a:prstGeom prst="straightConnector1">
            <a:avLst/>
          </a:prstGeom>
          <a:noFill/>
          <a:ln w="25560" cap="sq">
            <a:solidFill>
              <a:srgbClr val="2D2D8A"/>
            </a:solidFill>
            <a:prstDash val="solid"/>
            <a:miter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sp>
        <p:nvSpPr>
          <p:cNvPr id="10" name="Freeform 9"/>
          <p:cNvSpPr/>
          <p:nvPr/>
        </p:nvSpPr>
        <p:spPr>
          <a:xfrm rot="1500000">
            <a:off x="2049938" y="3167329"/>
            <a:ext cx="16117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6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fin rotates down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" y="295757"/>
            <a:ext cx="8565622" cy="944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74133"/>
            <a:ext cx="226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Hydrofoils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279120"/>
            <a:ext cx="1408298" cy="280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98" y="620291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66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7" y="3064933"/>
            <a:ext cx="8061309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Gotham"/>
              </a:rPr>
              <a:t> Hydrodynamic Adaptations of Sharks</a:t>
            </a:r>
            <a:endParaRPr lang="en-US" sz="6600" b="1" baseline="30000" dirty="0" smtClean="0">
              <a:solidFill>
                <a:schemeClr val="bg1"/>
              </a:solidFill>
              <a:latin typeface="Calibri" panose="020F0502020204030204" pitchFamily="34" charset="0"/>
              <a:cs typeface="Gotham"/>
            </a:endParaRP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66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B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STEM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B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Sponsors: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8B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7" y="3064933"/>
            <a:ext cx="8061309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Gotham"/>
              </a:rPr>
              <a:t> Potential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Gotham"/>
              </a:rPr>
              <a:t> and Kinetic Energy</a:t>
            </a:r>
            <a:endParaRPr kumimoji="0" lang="en-US" sz="6600" b="1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Gotham"/>
            </a:endParaRP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7640" y="1752479"/>
            <a:ext cx="784872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Energy is an object’s capacity for doing work.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Potential energy is stored energy that is waiting to do work.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are some examples of objects with potential energy?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Kinetic energy is energy in motion that is actually doing work.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are some examples of objects with kinetic energy?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" y="196386"/>
            <a:ext cx="8565622" cy="94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0267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Potential Energy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02" y="6249810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600" y="617360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778000"/>
            <a:ext cx="7848720" cy="416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Gravitational potential energy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the energy an object possesses due to its position in a gravitational field, since work is required to elevate objects against Earth’s gravity.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It is dependent on the mass and elevation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of the object, since the object has potential to fall back to Earth’s surface.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741239" algn="l"/>
                <a:tab pos="1198439" algn="l"/>
                <a:tab pos="1655639" algn="l"/>
                <a:tab pos="2112838" algn="l"/>
                <a:tab pos="2570039" algn="l"/>
                <a:tab pos="3027239" algn="l"/>
                <a:tab pos="3484438" algn="l"/>
                <a:tab pos="3941639" algn="l"/>
                <a:tab pos="4398839" algn="l"/>
                <a:tab pos="4856039" algn="l"/>
                <a:tab pos="5313239" algn="l"/>
                <a:tab pos="5770439" algn="l"/>
                <a:tab pos="6227638" algn="l"/>
                <a:tab pos="6684839" algn="l"/>
                <a:tab pos="7142038" algn="l"/>
                <a:tab pos="7599239" algn="l"/>
                <a:tab pos="8056439" algn="l"/>
                <a:tab pos="8513639" algn="l"/>
                <a:tab pos="8970839" algn="l"/>
                <a:tab pos="9428039" algn="l"/>
                <a:tab pos="9885239" algn="l"/>
              </a:tabLst>
              <a:defRPr sz="1800"/>
            </a:pPr>
            <a:endParaRPr lang="en-US" sz="12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" y="457200"/>
            <a:ext cx="8565622" cy="9449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03200" y="457200"/>
            <a:ext cx="4436533" cy="94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Potential Energy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9218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103011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two objects with different masses are placed at the same elevation, the object with the greater mass will have more gravitational potential energy.</a:t>
            </a:r>
          </a:p>
        </p:txBody>
      </p:sp>
      <p:sp>
        <p:nvSpPr>
          <p:cNvPr id="7" name="Freeform 6"/>
          <p:cNvSpPr/>
          <p:nvPr/>
        </p:nvSpPr>
        <p:spPr>
          <a:xfrm>
            <a:off x="5639042" y="3458773"/>
            <a:ext cx="3124079" cy="146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These six people are standing on the same elevation. The person with the greatest mass has the greatest potential energy</a:t>
            </a:r>
            <a:r>
              <a:rPr lang="en-US" sz="18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719" y="2895479"/>
            <a:ext cx="4419360" cy="29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9" y="369397"/>
            <a:ext cx="8565622" cy="94496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203200" y="457200"/>
            <a:ext cx="4436533" cy="94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Potential Energy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70" y="6259231"/>
            <a:ext cx="1408298" cy="30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868" y="619553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419720" y="327672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480" y="1395359"/>
            <a:ext cx="8229600" cy="371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two objects with equal masses are placed at different elevations, the object at the higher elevation will have more gravitational potential energy.</a:t>
            </a:r>
          </a:p>
        </p:txBody>
      </p:sp>
      <p:sp>
        <p:nvSpPr>
          <p:cNvPr id="5" name="Freeform 4"/>
          <p:cNvSpPr/>
          <p:nvPr/>
        </p:nvSpPr>
        <p:spPr>
          <a:xfrm>
            <a:off x="5562719" y="3527049"/>
            <a:ext cx="2971800" cy="146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If these sea lions all have the same mass, the sea lion at the highest elevation has the greatest potential energy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3" y="2872768"/>
            <a:ext cx="4715215" cy="3138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0" y="264968"/>
            <a:ext cx="8571719" cy="94496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304919" y="433081"/>
            <a:ext cx="8229600" cy="7603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Potential Energy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9" y="6409004"/>
            <a:ext cx="1408298" cy="280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204" y="6346172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76519" y="1600200"/>
            <a:ext cx="5790959" cy="145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formula to calculate potential energy is: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8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i="0" u="sng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mgh</a:t>
            </a:r>
          </a:p>
        </p:txBody>
      </p:sp>
      <p:sp>
        <p:nvSpPr>
          <p:cNvPr id="7" name="Freeform 6"/>
          <p:cNvSpPr/>
          <p:nvPr/>
        </p:nvSpPr>
        <p:spPr>
          <a:xfrm>
            <a:off x="647640" y="3071880"/>
            <a:ext cx="7848720" cy="271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potential energy in joules (J)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m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mass in kilograms (kg)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g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gravity (9.8 m/s</a:t>
            </a:r>
            <a:r>
              <a:rPr lang="en-US" sz="24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 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is height/elevation of the object in meters (m)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57"/>
            <a:ext cx="8571719" cy="9449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57200"/>
            <a:ext cx="4131733" cy="3894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4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01313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431" y="6125106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33520" y="1600200"/>
            <a:ext cx="8381879" cy="155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A joule is a unit of work or energy named after physicist       James Prescott Joule.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If we were to keep the original units in the potential energy equation (</a:t>
            </a:r>
            <a:r>
              <a:rPr lang="en-US" sz="2400" b="0" i="0" u="sng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mgh</a:t>
            </a: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), they would look like this: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3376440"/>
            <a:ext cx="9144000" cy="81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kg x m/s</a:t>
            </a:r>
            <a:r>
              <a:rPr lang="en-US" sz="28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8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x m = </a:t>
            </a:r>
            <a:r>
              <a:rPr lang="en-US" sz="28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kg x m</a:t>
            </a:r>
            <a:r>
              <a:rPr lang="en-US" sz="2800" b="0" i="0" strike="noStrike" baseline="3000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8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sz="2800" b="0" i="0" strike="noStrike" baseline="3000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8" name="Freeform 7"/>
          <p:cNvSpPr/>
          <p:nvPr/>
        </p:nvSpPr>
        <p:spPr>
          <a:xfrm>
            <a:off x="533520" y="4129200"/>
            <a:ext cx="82296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kg x m</a:t>
            </a:r>
            <a:r>
              <a:rPr lang="en-US" sz="2400" b="0" i="0" u="sng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sz="2400" b="0" i="0" u="sng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a intimidating unit to work with so scientists use the unit joule in its place.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029200"/>
            <a:ext cx="91440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1 J = 1 kg x m</a:t>
            </a:r>
            <a:r>
              <a:rPr lang="en-US" sz="2800" b="0" i="0" strike="noStrike" baseline="3000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8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sz="2800" b="0" i="0" strike="noStrike" baseline="3000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236198"/>
            <a:ext cx="8571719" cy="9449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57200"/>
            <a:ext cx="4030133" cy="72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4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6246180"/>
            <a:ext cx="1408298" cy="280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631" y="616997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900" b="0" i="1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potential energy for a 300 kg sea lion sitting on a rock 2 m above the water?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9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1: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Identify the information.	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</a:t>
            </a:r>
          </a:p>
          <a:p>
            <a:pPr marL="342720" marR="0" lvl="0" indent="-34128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</a:t>
            </a:r>
            <a:r>
              <a:rPr lang="en-US" sz="22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Formula to calculate potential energy:</a:t>
            </a:r>
          </a:p>
          <a:p>
            <a:pPr marL="342720" marR="0" lvl="0" indent="-34128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mgh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unknown; what we need to solve for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m = 300 kg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g = 9.8 m/s</a:t>
            </a:r>
            <a:r>
              <a:rPr lang="en-US" sz="22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h = 2 m</a:t>
            </a: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2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1" y="163677"/>
            <a:ext cx="8571719" cy="108939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15081" y="563468"/>
            <a:ext cx="5012267" cy="689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33033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256826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65088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2: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Plug the known information into the formula.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2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300 kg x 9.8 m/s</a:t>
            </a:r>
            <a:r>
              <a:rPr lang="en-US" sz="22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x 2 m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2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3: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Solve the equation.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5,880 Joules (J)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sea lion has 5,880 Joules of stored energy</a:t>
            </a:r>
            <a:r>
              <a:rPr lang="en-US" sz="2800" b="1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1" y="163678"/>
            <a:ext cx="8571719" cy="9449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389468"/>
            <a:ext cx="5063067" cy="7191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Potential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51" y="6176800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949" y="610059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0880" y="1660679"/>
            <a:ext cx="8305920" cy="436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1. Betsy is a 365 kg white shark that was tagged near Cape Cod, Massachusetts. During the tagging process, the hydraulic shark lift was raised 1 m out of the water. What was Betsy’s potential energy while she was being tagged?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2. As the OCEARCH crew was packing for an expedition, someone left a 4.5 kg bag of groceries on the 1.7 m high dock. What was the potential energy of the bag of groceries?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3. One morning, the OCEARCH scientists were so sleepy they forgot to measure a shark’s mass during the tagging process! If the hydraulic lift was raised to a height of 1 m, what would be the shark’s mass in kilograms if its potential energy was 3,000 J? Round to the nearest tenth.</a:t>
            </a:r>
          </a:p>
        </p:txBody>
      </p:sp>
      <p:sp>
        <p:nvSpPr>
          <p:cNvPr id="7" name="Freeform 6"/>
          <p:cNvSpPr/>
          <p:nvPr/>
        </p:nvSpPr>
        <p:spPr>
          <a:xfrm>
            <a:off x="647640" y="1447919"/>
            <a:ext cx="784872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2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60800" y="2590919"/>
            <a:ext cx="10296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3,577 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J</a:t>
            </a:r>
          </a:p>
        </p:txBody>
      </p:sp>
      <p:sp>
        <p:nvSpPr>
          <p:cNvPr id="9" name="Freeform 8"/>
          <p:cNvSpPr/>
          <p:nvPr/>
        </p:nvSpPr>
        <p:spPr>
          <a:xfrm>
            <a:off x="5029200" y="3809880"/>
            <a:ext cx="10296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74.97 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J</a:t>
            </a:r>
          </a:p>
        </p:txBody>
      </p:sp>
      <p:sp>
        <p:nvSpPr>
          <p:cNvPr id="10" name="Freeform 9"/>
          <p:cNvSpPr/>
          <p:nvPr/>
        </p:nvSpPr>
        <p:spPr>
          <a:xfrm>
            <a:off x="1219320" y="5622840"/>
            <a:ext cx="11851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306.1 kg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" y="322560"/>
            <a:ext cx="8438819" cy="9303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81662"/>
            <a:ext cx="5215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Potential Energy Example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80" y="6310441"/>
            <a:ext cx="1408298" cy="280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178" y="623627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137" y="423333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57200" y="3657600"/>
            <a:ext cx="8412480" cy="24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380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b="1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Hydrodynamic Adaptations of Sharks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1371599"/>
            <a:ext cx="8869680" cy="1956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Great white sharks have a hydrodynamic body shape.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Their torpedo shaped body reduces drag and requires a minimum amount of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/>
            </a:r>
            <a:b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energy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to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swim. Great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whites typically cruise at speeds around 2 mph (3.2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kph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), 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but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are built to quickly reach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speeds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of up to 30 mph (48.3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kph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10161"/>
            <a:ext cx="1408298" cy="280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5498" y="6352047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Part1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566333"/>
            <a:ext cx="7848720" cy="25991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Kinetic energy 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is the energy of an object in motion.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It is dependent on mass and acceleration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faster an object is moving, the more kinetic energy it has.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more massive an object is, the more kinetic energy it creates.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1239" algn="l"/>
                <a:tab pos="1198439" algn="l"/>
                <a:tab pos="1655639" algn="l"/>
                <a:tab pos="2112838" algn="l"/>
                <a:tab pos="2570039" algn="l"/>
                <a:tab pos="3027239" algn="l"/>
                <a:tab pos="3484438" algn="l"/>
                <a:tab pos="3941639" algn="l"/>
                <a:tab pos="4398839" algn="l"/>
                <a:tab pos="4856039" algn="l"/>
                <a:tab pos="5313239" algn="l"/>
                <a:tab pos="5770439" algn="l"/>
                <a:tab pos="6227638" algn="l"/>
                <a:tab pos="6684839" algn="l"/>
                <a:tab pos="7142038" algn="l"/>
                <a:tab pos="7599239" algn="l"/>
                <a:tab pos="8056439" algn="l"/>
                <a:tab pos="8513639" algn="l"/>
                <a:tab pos="8970839" algn="l"/>
                <a:tab pos="9428039" algn="l"/>
                <a:tab pos="9885239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>
                <a:tab pos="741239" algn="l"/>
                <a:tab pos="1198439" algn="l"/>
                <a:tab pos="1655639" algn="l"/>
                <a:tab pos="2112838" algn="l"/>
                <a:tab pos="2570039" algn="l"/>
                <a:tab pos="3027239" algn="l"/>
                <a:tab pos="3484438" algn="l"/>
                <a:tab pos="3941639" algn="l"/>
                <a:tab pos="4398839" algn="l"/>
                <a:tab pos="4856039" algn="l"/>
                <a:tab pos="5313239" algn="l"/>
                <a:tab pos="5770439" algn="l"/>
                <a:tab pos="6227638" algn="l"/>
                <a:tab pos="6684839" algn="l"/>
                <a:tab pos="7142038" algn="l"/>
                <a:tab pos="7599239" algn="l"/>
                <a:tab pos="8056439" algn="l"/>
                <a:tab pos="8513639" algn="l"/>
                <a:tab pos="8970839" algn="l"/>
                <a:tab pos="9428039" algn="l"/>
                <a:tab pos="9885239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8" y="304082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57200"/>
            <a:ext cx="6417733" cy="66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Kinetic Energy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02914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226707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76519" y="1600200"/>
            <a:ext cx="5790959" cy="14241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formula to calculate kinetic energy is: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lang="en-US" sz="2800" b="1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KE = (mv</a:t>
            </a:r>
            <a:r>
              <a:rPr lang="en-US" sz="2800" b="1" i="0" strike="noStrike" baseline="3000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8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 2</a:t>
            </a:r>
          </a:p>
        </p:txBody>
      </p:sp>
      <p:sp>
        <p:nvSpPr>
          <p:cNvPr id="7" name="Freeform 6"/>
          <p:cNvSpPr/>
          <p:nvPr/>
        </p:nvSpPr>
        <p:spPr>
          <a:xfrm>
            <a:off x="647640" y="3733920"/>
            <a:ext cx="7848720" cy="162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KE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kinetic energy in joules (J)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m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mass in kilograms (kg)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v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is velocity (m/s</a:t>
            </a:r>
            <a:r>
              <a:rPr lang="en-US" sz="20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8" y="262467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57201"/>
            <a:ext cx="3928533" cy="7380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4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Kinetic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35180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158973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ctr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1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kinetic energy of Mary Lee, a 1,571 kg shark, cruising at 2 m/s?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1: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Identify the information.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</a:t>
            </a:r>
          </a:p>
          <a:p>
            <a:pPr marL="342720" marR="0" lvl="0" indent="-34128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Formula to calculate kinetic energy:</a:t>
            </a:r>
          </a:p>
          <a:p>
            <a:pPr marL="342720" marR="0" lvl="0" indent="-34128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KE = (mv</a:t>
            </a:r>
            <a:r>
              <a:rPr lang="en-US" sz="2000" b="1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 			  	          2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unknown; what we need to solve for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m = 1,571 kg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v = 2 m/s</a:t>
            </a: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2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8" y="253282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57200"/>
            <a:ext cx="8026400" cy="5926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40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Kinetic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51" y="6126120"/>
            <a:ext cx="1408298" cy="372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49" y="609595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808866"/>
            <a:ext cx="8229600" cy="42110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16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2: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16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Plug the known information into the formula.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(1,571 kg x (2 m/s)</a:t>
            </a:r>
            <a:r>
              <a:rPr lang="en-US" sz="16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    	         	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6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16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3: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16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Solve the equation.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6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(1,571 kg x 4 m</a:t>
            </a:r>
            <a:r>
              <a:rPr lang="en-US" sz="16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sz="16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)   Solve the exponent then multiply the numerator.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     	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6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6,284 kg m</a:t>
            </a:r>
            <a:r>
              <a:rPr lang="en-US" sz="16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sz="16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	</a:t>
            </a:r>
            <a:r>
              <a:rPr lang="en-US" sz="16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</a:t>
            </a: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Divide by 2.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         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6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6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3,142 Joules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5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1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Mary Lee has 3,142 Joules of energy!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169334"/>
            <a:ext cx="8443692" cy="114143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17600"/>
            <a:ext cx="4521200" cy="8931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Kinetic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4" y="6237576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882" y="616136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9333" y="1751771"/>
            <a:ext cx="8327027" cy="4039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609480" marR="0" lvl="0" indent="-60804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09480" algn="l"/>
                <a:tab pos="1066680" algn="l"/>
                <a:tab pos="1523880" algn="l"/>
                <a:tab pos="1981079" algn="l"/>
                <a:tab pos="2438280" algn="l"/>
                <a:tab pos="2895480" algn="l"/>
                <a:tab pos="3352679" algn="l"/>
                <a:tab pos="3809880" algn="l"/>
                <a:tab pos="4267080" algn="l"/>
                <a:tab pos="4724280" algn="l"/>
                <a:tab pos="5181480" algn="l"/>
                <a:tab pos="5638680" algn="l"/>
                <a:tab pos="6095879" algn="l"/>
                <a:tab pos="6553080" algn="l"/>
                <a:tab pos="7010279" algn="l"/>
                <a:tab pos="7467480" algn="l"/>
                <a:tab pos="7924680" algn="l"/>
                <a:tab pos="8381880" algn="l"/>
                <a:tab pos="8839080" algn="l"/>
                <a:tab pos="9296280" algn="l"/>
                <a:tab pos="975348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1. If 1039.6 kg white shark Genie cruises at a velocity of 1.6 m/s, what would her kinetic energy be? Round to the nearest tenth.</a:t>
            </a:r>
          </a:p>
          <a:p>
            <a:pPr marL="607680" marR="0" lvl="0" indent="-6076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07680" algn="l"/>
                <a:tab pos="1064880" algn="l"/>
                <a:tab pos="1522080" algn="l"/>
                <a:tab pos="1979279" algn="l"/>
                <a:tab pos="2436480" algn="l"/>
                <a:tab pos="2893680" algn="l"/>
                <a:tab pos="3350879" algn="l"/>
                <a:tab pos="3808080" algn="l"/>
                <a:tab pos="4265280" algn="l"/>
                <a:tab pos="4722480" algn="l"/>
                <a:tab pos="5179680" algn="l"/>
                <a:tab pos="5636880" algn="l"/>
                <a:tab pos="6094079" algn="l"/>
                <a:tab pos="6551280" algn="l"/>
                <a:tab pos="7008479" algn="l"/>
                <a:tab pos="7465680" algn="l"/>
                <a:tab pos="7922880" algn="l"/>
                <a:tab pos="8380080" algn="l"/>
                <a:tab pos="8837280" algn="l"/>
                <a:tab pos="9294480" algn="l"/>
                <a:tab pos="9751680" algn="l"/>
              </a:tabLst>
              <a:defRPr sz="1800"/>
            </a:pPr>
            <a:endParaRPr lang="en-US" sz="2000" b="0" i="1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609480" marR="0" lvl="0" indent="-60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09480" algn="l"/>
                <a:tab pos="1066680" algn="l"/>
                <a:tab pos="1523880" algn="l"/>
                <a:tab pos="1981079" algn="l"/>
                <a:tab pos="2438280" algn="l"/>
                <a:tab pos="2895480" algn="l"/>
                <a:tab pos="3352679" algn="l"/>
                <a:tab pos="3809880" algn="l"/>
                <a:tab pos="4267080" algn="l"/>
                <a:tab pos="4724280" algn="l"/>
                <a:tab pos="5181480" algn="l"/>
                <a:tab pos="5638680" algn="l"/>
                <a:tab pos="6095879" algn="l"/>
                <a:tab pos="6553080" algn="l"/>
                <a:tab pos="7010279" algn="l"/>
                <a:tab pos="7467480" algn="l"/>
                <a:tab pos="7924680" algn="l"/>
                <a:tab pos="8381880" algn="l"/>
                <a:tab pos="8839080" algn="l"/>
                <a:tab pos="9296280" algn="l"/>
                <a:tab pos="975348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2. What is the mass of a shark with a kinetic energy of 900.4 J traveling at 2.1 m/s? Round to the nearest tenth.</a:t>
            </a:r>
          </a:p>
          <a:p>
            <a:pPr marL="609480" marR="0" lvl="0" indent="-60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09480" algn="l"/>
                <a:tab pos="1066680" algn="l"/>
                <a:tab pos="1523880" algn="l"/>
                <a:tab pos="1981079" algn="l"/>
                <a:tab pos="2438280" algn="l"/>
                <a:tab pos="2895480" algn="l"/>
                <a:tab pos="3352679" algn="l"/>
                <a:tab pos="3809880" algn="l"/>
                <a:tab pos="4267080" algn="l"/>
                <a:tab pos="4724280" algn="l"/>
                <a:tab pos="5181480" algn="l"/>
                <a:tab pos="5638680" algn="l"/>
                <a:tab pos="6095879" algn="l"/>
                <a:tab pos="6553080" algn="l"/>
                <a:tab pos="7010279" algn="l"/>
                <a:tab pos="7467480" algn="l"/>
                <a:tab pos="7924680" algn="l"/>
                <a:tab pos="8381880" algn="l"/>
                <a:tab pos="8839080" algn="l"/>
                <a:tab pos="9296280" algn="l"/>
                <a:tab pos="975348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609480" marR="0" lvl="0" indent="-60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09480" algn="l"/>
                <a:tab pos="1066680" algn="l"/>
                <a:tab pos="1523880" algn="l"/>
                <a:tab pos="1981079" algn="l"/>
                <a:tab pos="2438280" algn="l"/>
                <a:tab pos="2895480" algn="l"/>
                <a:tab pos="3352679" algn="l"/>
                <a:tab pos="3809880" algn="l"/>
                <a:tab pos="4267080" algn="l"/>
                <a:tab pos="4724280" algn="l"/>
                <a:tab pos="5181480" algn="l"/>
                <a:tab pos="5638680" algn="l"/>
                <a:tab pos="6095879" algn="l"/>
                <a:tab pos="6553080" algn="l"/>
                <a:tab pos="7010279" algn="l"/>
                <a:tab pos="7467480" algn="l"/>
                <a:tab pos="7924680" algn="l"/>
                <a:tab pos="8381880" algn="l"/>
                <a:tab pos="8839080" algn="l"/>
                <a:tab pos="9296280" algn="l"/>
                <a:tab pos="975348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3. The M\V OCEARCH has a mass of 392,811 kg. If it has a kinetic energy of 2,000,000 J, what is the ships velocity? Round to the nearest tenth.</a:t>
            </a:r>
          </a:p>
          <a:p>
            <a:pPr marL="607680" marR="0" lvl="0" indent="-6076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7680" algn="l"/>
                <a:tab pos="1064880" algn="l"/>
                <a:tab pos="1522080" algn="l"/>
                <a:tab pos="1979279" algn="l"/>
                <a:tab pos="2436480" algn="l"/>
                <a:tab pos="2893680" algn="l"/>
                <a:tab pos="3350879" algn="l"/>
                <a:tab pos="3808080" algn="l"/>
                <a:tab pos="4265280" algn="l"/>
                <a:tab pos="4722480" algn="l"/>
                <a:tab pos="5179680" algn="l"/>
                <a:tab pos="5636880" algn="l"/>
                <a:tab pos="6094079" algn="l"/>
                <a:tab pos="6551280" algn="l"/>
                <a:tab pos="7008479" algn="l"/>
                <a:tab pos="7465680" algn="l"/>
                <a:tab pos="7922880" algn="l"/>
                <a:tab pos="8380080" algn="l"/>
                <a:tab pos="8837280" algn="l"/>
                <a:tab pos="9294480" algn="l"/>
                <a:tab pos="9751680" algn="l"/>
              </a:tabLst>
              <a:defRPr sz="1800"/>
            </a:pPr>
            <a:endParaRPr lang="en-US" sz="1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607680" marR="0" lvl="0" indent="-6076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7680" algn="l"/>
                <a:tab pos="1064880" algn="l"/>
                <a:tab pos="1522080" algn="l"/>
                <a:tab pos="1979279" algn="l"/>
                <a:tab pos="2436480" algn="l"/>
                <a:tab pos="2893680" algn="l"/>
                <a:tab pos="3350879" algn="l"/>
                <a:tab pos="3808080" algn="l"/>
                <a:tab pos="4265280" algn="l"/>
                <a:tab pos="4722480" algn="l"/>
                <a:tab pos="5179680" algn="l"/>
                <a:tab pos="5636880" algn="l"/>
                <a:tab pos="6094079" algn="l"/>
                <a:tab pos="6551280" algn="l"/>
                <a:tab pos="7008479" algn="l"/>
                <a:tab pos="7465680" algn="l"/>
                <a:tab pos="7922880" algn="l"/>
                <a:tab pos="8380080" algn="l"/>
                <a:tab pos="8837280" algn="l"/>
                <a:tab pos="9294480" algn="l"/>
                <a:tab pos="9751680" algn="l"/>
              </a:tabLst>
              <a:defRPr sz="1800"/>
            </a:pPr>
            <a:endParaRPr lang="en-US" sz="18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66760" y="2107372"/>
            <a:ext cx="10296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831.7 J</a:t>
            </a:r>
          </a:p>
        </p:txBody>
      </p:sp>
      <p:sp>
        <p:nvSpPr>
          <p:cNvPr id="8" name="Freeform 7"/>
          <p:cNvSpPr/>
          <p:nvPr/>
        </p:nvSpPr>
        <p:spPr>
          <a:xfrm>
            <a:off x="7389000" y="3372664"/>
            <a:ext cx="11851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408.3 kg</a:t>
            </a:r>
          </a:p>
        </p:txBody>
      </p:sp>
      <p:sp>
        <p:nvSpPr>
          <p:cNvPr id="9" name="Freeform 8"/>
          <p:cNvSpPr/>
          <p:nvPr/>
        </p:nvSpPr>
        <p:spPr>
          <a:xfrm>
            <a:off x="7532281" y="4993557"/>
            <a:ext cx="104183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3.2 m/s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300055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403200"/>
            <a:ext cx="5503333" cy="829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Kinetic Energy Practice Problems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1" y="6170045"/>
            <a:ext cx="1408298" cy="280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49" y="6093838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7640" y="1546200"/>
            <a:ext cx="784872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 stationary object has the ability to convert its potential energy to kinetic energy as soon as it starts moving.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A 425 kg sea lion is resting on a cliff 5 m above the water. The sea lion decides to go for a swim and jumps off the cliff into the ocean below. A hungry great white shark is swimming nearby and sees the sea lion hit the water. The 967 kg shark increases its velocity to 5 m/s in order to catch the sea lion.</a:t>
            </a:r>
          </a:p>
          <a:p>
            <a:pPr marL="742680" marR="0" lvl="1" indent="-28404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2680" algn="l"/>
                <a:tab pos="1256760" algn="l"/>
                <a:tab pos="2171160" algn="l"/>
                <a:tab pos="3085560" algn="l"/>
                <a:tab pos="3999959" algn="l"/>
                <a:tab pos="4914359" algn="l"/>
                <a:tab pos="5828759" algn="l"/>
                <a:tab pos="6743160" algn="l"/>
                <a:tab pos="7657559" algn="l"/>
                <a:tab pos="8571959" algn="l"/>
                <a:tab pos="9486359" algn="l"/>
                <a:tab pos="1040076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(a) </a:t>
            </a: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sea lion’s potential energy?</a:t>
            </a:r>
          </a:p>
          <a:p>
            <a:pPr marL="742680" marR="0" lvl="1" indent="-28404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2680" algn="l"/>
                <a:tab pos="1256760" algn="l"/>
                <a:tab pos="2171160" algn="l"/>
                <a:tab pos="3085560" algn="l"/>
                <a:tab pos="3999959" algn="l"/>
                <a:tab pos="4914359" algn="l"/>
                <a:tab pos="5828759" algn="l"/>
                <a:tab pos="6743160" algn="l"/>
                <a:tab pos="7657559" algn="l"/>
                <a:tab pos="8571959" algn="l"/>
                <a:tab pos="9486359" algn="l"/>
                <a:tab pos="10400760" algn="l"/>
                <a:tab pos="1051524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(b) What is the velocity of the sea lion just before it hits the water?</a:t>
            </a:r>
          </a:p>
          <a:p>
            <a:pPr marL="742680" marR="0" lvl="1" indent="-28404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42680" algn="l"/>
                <a:tab pos="1256760" algn="l"/>
                <a:tab pos="2171160" algn="l"/>
                <a:tab pos="3085560" algn="l"/>
                <a:tab pos="3999959" algn="l"/>
                <a:tab pos="4914359" algn="l"/>
                <a:tab pos="5828759" algn="l"/>
                <a:tab pos="6743160" algn="l"/>
                <a:tab pos="7657559" algn="l"/>
                <a:tab pos="8571959" algn="l"/>
                <a:tab pos="9486359" algn="l"/>
                <a:tab pos="10400760" algn="l"/>
                <a:tab pos="1051524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(c) What is the kinetic energy of the shark after it increases velocity to catch the sea lion?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>
                <a:tab pos="741239" algn="l"/>
                <a:tab pos="1198439" algn="l"/>
                <a:tab pos="1655639" algn="l"/>
                <a:tab pos="2112838" algn="l"/>
                <a:tab pos="2570039" algn="l"/>
                <a:tab pos="3027239" algn="l"/>
                <a:tab pos="3484438" algn="l"/>
                <a:tab pos="3941639" algn="l"/>
                <a:tab pos="4398839" algn="l"/>
                <a:tab pos="4856039" algn="l"/>
                <a:tab pos="5313239" algn="l"/>
                <a:tab pos="5770439" algn="l"/>
                <a:tab pos="6227638" algn="l"/>
                <a:tab pos="6684839" algn="l"/>
                <a:tab pos="7142038" algn="l"/>
                <a:tab pos="7599239" algn="l"/>
                <a:tab pos="8056439" algn="l"/>
                <a:tab pos="8513639" algn="l"/>
                <a:tab pos="8970839" algn="l"/>
                <a:tab pos="9428039" algn="l"/>
                <a:tab pos="9885239" algn="l"/>
              </a:tabLst>
              <a:defRPr sz="1800"/>
            </a:pPr>
            <a:endParaRPr lang="en-US" sz="1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8" y="250800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03200"/>
            <a:ext cx="6858000" cy="7803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Converting Potential Energy to Kinetic Energy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40611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97" y="626440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828800"/>
            <a:ext cx="8229600" cy="429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sea lion’s potential energy?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1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1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: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Identify the information.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Formula to calculate potential energy:</a:t>
            </a: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mgh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unknown; what we need to solve for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m = 425 kg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g = 9.8 m/s</a:t>
            </a:r>
            <a:r>
              <a:rPr lang="en-US" sz="20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h = 5 m</a:t>
            </a:r>
          </a:p>
          <a:p>
            <a:pPr marL="34128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6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2920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" y="412920"/>
            <a:ext cx="6951133" cy="1060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i="0" strike="noStrike" baseline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Converting Potential Energy to Kinetic Energy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28791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25258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2: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Plug the known information into the formula.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425 kg x 9.8 m/s</a:t>
            </a:r>
            <a:r>
              <a:rPr lang="en-US" sz="24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x 5 m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4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3: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Solve the equation.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20,825 Joules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1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sea lion has 20,825 Joules of stored energy!</a:t>
            </a:r>
          </a:p>
          <a:p>
            <a:pPr marL="341280" marR="0" lvl="0" indent="-341280" algn="l" rtl="0" hangingPunct="1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3400" b="1" i="1" u="sng" strike="noStrike" baseline="0" dirty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015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" y="457200"/>
            <a:ext cx="7425267" cy="796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to Kinetic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32316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30" y="625610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8600" y="1608666"/>
            <a:ext cx="8686800" cy="45174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velocity of the sea lion just before it hits the water?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1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1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: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Identify the information.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In our scenario, the sea lion’s potential energy is being converted to </a:t>
            </a: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kinetic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energy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so we will use the following formula: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PE = KE      OR        PE = (mv</a:t>
            </a:r>
            <a:r>
              <a:rPr lang="en-US" sz="2000" b="1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	                 2</a:t>
            </a: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1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PE = 20,825 J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m = 425 kg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v = unknown; what we need to solve for</a:t>
            </a:r>
          </a:p>
          <a:p>
            <a:pPr marL="341280" marR="0" lvl="0" indent="-34128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0879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643823"/>
            <a:ext cx="7730067" cy="58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to Kinetic Energy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84" y="6280917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130" y="6204710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9200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" y="403200"/>
            <a:ext cx="6646333" cy="10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to Kinetic </a:t>
            </a:r>
            <a:r>
              <a:rPr lang="en-US" sz="2800" i="0" strike="noStrike" baseline="0" dirty="0" smtClean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Energy </a:t>
            </a:r>
            <a:r>
              <a:rPr lang="en-US" sz="28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1700" b="1" i="0" strike="noStrike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2:</a:t>
            </a:r>
            <a:r>
              <a:rPr lang="en-US" sz="1700" b="0" i="0" strike="noStrike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Plug the known information into the formula.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20,825 J = (425 kg x v</a:t>
            </a:r>
            <a:r>
              <a:rPr lang="en-US" sz="17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	      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7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1700" b="1" i="0" strike="noStrike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3</a:t>
            </a:r>
            <a:r>
              <a:rPr lang="en-US" sz="1700" b="1" i="0" strike="noStrike" baseline="0" dirty="0">
                <a:ln>
                  <a:noFill/>
                </a:ln>
                <a:solidFill>
                  <a:srgbClr val="009999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: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Solve the equation.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7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20,825 J = (425 kg x v</a:t>
            </a:r>
            <a:r>
              <a:rPr lang="en-US" sz="17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     Multiply both sides by 2.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 	      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41,650 = 425 kg x v</a:t>
            </a:r>
            <a:r>
              <a:rPr lang="en-US" sz="17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  Divide both sides by 425.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98 = v</a:t>
            </a:r>
            <a:r>
              <a:rPr lang="en-US" sz="1700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 	  </a:t>
            </a:r>
            <a:r>
              <a:rPr lang="en-US" sz="17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Take the square root of both sides.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17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9.9 m/s = v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600" b="0" i="0" strike="noStrike" baseline="0" dirty="0">
              <a:ln>
                <a:noFill/>
              </a:ln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1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sea lion was moving at a velocity of 9.9m/s!</a:t>
            </a:r>
          </a:p>
          <a:p>
            <a:pPr marL="341280" marR="0" lvl="0" indent="-341280" algn="l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200" b="1" i="1" u="sng" strike="noStrike" baseline="0" dirty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17608"/>
            <a:ext cx="1408298" cy="453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217608"/>
            <a:ext cx="4230337" cy="453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97200"/>
            <a:ext cx="8296199" cy="31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319"/>
            <a:ext cx="9028959" cy="944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133" y="678190"/>
            <a:ext cx="569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dirty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Hydrodynamic Adaptations of Sharks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3" y="6269047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431" y="6192840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0" y="390240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90440" y="423720"/>
            <a:ext cx="876312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to Kinetic Energy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kinetic energy of the shark when it is going after the sea lion?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200" b="0" i="1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1:</a:t>
            </a:r>
            <a:r>
              <a:rPr lang="en-US" sz="2200" b="0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2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Identify the information.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1200" b="0" i="1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Formula for kinetic energy:</a:t>
            </a: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KE = (mv</a:t>
            </a:r>
            <a:r>
              <a:rPr lang="en-US" sz="2200" b="1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sz="22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</a:t>
            </a: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2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2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unknown; what we need to solve for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m = 967 kg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sz="2200" b="0" i="1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v = 5 m/s</a:t>
            </a: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200" b="0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35807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159600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0" y="392040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90440" y="392040"/>
            <a:ext cx="7277160" cy="120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Potential Energy to Kinetic Energy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457200" y="1456267"/>
            <a:ext cx="8229600" cy="46698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b="1" i="0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2:</a:t>
            </a:r>
            <a:r>
              <a:rPr lang="en-US" b="0" i="0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Plug the known information into the formula.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(967 kg x (5 m/s)</a:t>
            </a:r>
            <a:r>
              <a:rPr lang="en-US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 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		         	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	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b="0" i="0" strike="noStrike" baseline="0" dirty="0">
              <a:ln>
                <a:noFill/>
              </a:ln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b="1" i="0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Step 3:</a:t>
            </a:r>
            <a:r>
              <a:rPr lang="en-US" b="0" i="0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Solve the equation.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(967 kg x 25 m</a:t>
            </a:r>
            <a:r>
              <a:rPr lang="en-US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)    	    Solve the exponent then multiply the numerator.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     	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24,175 kg m</a:t>
            </a:r>
            <a:r>
              <a:rPr lang="en-US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/s</a:t>
            </a:r>
            <a:r>
              <a:rPr lang="en-US" b="0" i="0" strike="noStrike" baseline="300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</a:t>
            </a: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	     Divide by 2.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                    2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r>
              <a:rPr lang="en-US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		KE = 12,087.5 Joules	        </a:t>
            </a:r>
          </a:p>
          <a:p>
            <a:pPr marL="342720" marR="0" lvl="0" indent="-341280" algn="l" rtl="0" hangingPunct="1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70C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ctr" rtl="0" hangingPunct="1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1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 shark had 12,087.5 Joules of energy!</a:t>
            </a:r>
          </a:p>
          <a:p>
            <a:pPr marL="341280" marR="0" lvl="0" indent="-341280" algn="l" rtl="0" hangingPunct="1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400" b="1" i="1" u="sng" strike="noStrike" baseline="0" dirty="0">
              <a:ln>
                <a:noFill/>
              </a:ln>
              <a:solidFill>
                <a:srgbClr val="009999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42962"/>
            <a:ext cx="1408298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17" y="627294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9266"/>
            <a:ext cx="8443692" cy="932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7200" y="403200"/>
            <a:ext cx="6471613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200" i="0" strike="noStrike" baseline="0" dirty="0">
                <a:ln>
                  <a:noFill/>
                </a:ln>
                <a:solidFill>
                  <a:schemeClr val="bg1"/>
                </a:solidFill>
                <a:uFillTx/>
                <a:ea typeface="Microsoft YaHei" pitchFamily="2"/>
                <a:cs typeface="Microsoft YaHei" pitchFamily="2"/>
              </a:rPr>
              <a:t>Energy Conversion Practice Problems</a:t>
            </a:r>
          </a:p>
        </p:txBody>
      </p:sp>
      <p:sp>
        <p:nvSpPr>
          <p:cNvPr id="6" name="Freeform 5"/>
          <p:cNvSpPr/>
          <p:nvPr/>
        </p:nvSpPr>
        <p:spPr>
          <a:xfrm>
            <a:off x="228600" y="1886986"/>
            <a:ext cx="8610480" cy="38493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34272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A 71 kg man is standing on a ship 3 m above the water. The man decides to go for a swim and jumps off the boat into the ocean. A great white shark is swimming nearby and is startled when the man hits the water. The 994 kg shark swims away at a velocity of 4.5 m/s</a:t>
            </a:r>
          </a:p>
          <a:p>
            <a:pPr marL="34272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24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What is the man’s potential energy when he is standing on the boat?</a:t>
            </a:r>
          </a:p>
          <a:p>
            <a:pPr marL="34128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2.  What is the velocity of man just before he hits the water? Round your answer to the nearest tenth.</a:t>
            </a:r>
          </a:p>
          <a:p>
            <a:pPr marL="34128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1280" algn="l"/>
                <a:tab pos="798480" algn="l"/>
                <a:tab pos="1255680" algn="l"/>
                <a:tab pos="1712879" algn="l"/>
                <a:tab pos="2170080" algn="l"/>
                <a:tab pos="2627280" algn="l"/>
                <a:tab pos="3084479" algn="l"/>
                <a:tab pos="3541680" algn="l"/>
                <a:tab pos="3998880" algn="l"/>
                <a:tab pos="4456080" algn="l"/>
                <a:tab pos="4913280" algn="l"/>
                <a:tab pos="5370480" algn="l"/>
                <a:tab pos="5827679" algn="l"/>
                <a:tab pos="6284880" algn="l"/>
                <a:tab pos="6742079" algn="l"/>
                <a:tab pos="7199280" algn="l"/>
                <a:tab pos="7656480" algn="l"/>
                <a:tab pos="8113680" algn="l"/>
                <a:tab pos="8570880" algn="l"/>
                <a:tab pos="9028080" algn="l"/>
                <a:tab pos="9485280" algn="l"/>
              </a:tabLst>
              <a:defRPr sz="1800"/>
            </a:pPr>
            <a:endParaRPr lang="en-US" sz="2000" b="0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3. What is the kinetic energy of the shark when it is swimming away? Round your answer to the nearest tenth.</a:t>
            </a:r>
          </a:p>
        </p:txBody>
      </p:sp>
      <p:sp>
        <p:nvSpPr>
          <p:cNvPr id="7" name="Freeform 6"/>
          <p:cNvSpPr/>
          <p:nvPr/>
        </p:nvSpPr>
        <p:spPr>
          <a:xfrm>
            <a:off x="6928813" y="3811680"/>
            <a:ext cx="12412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2,087.4 J</a:t>
            </a:r>
          </a:p>
        </p:txBody>
      </p:sp>
      <p:sp>
        <p:nvSpPr>
          <p:cNvPr id="8" name="Freeform 7"/>
          <p:cNvSpPr/>
          <p:nvPr/>
        </p:nvSpPr>
        <p:spPr>
          <a:xfrm>
            <a:off x="7008400" y="4551346"/>
            <a:ext cx="116169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7.7 m/s</a:t>
            </a:r>
          </a:p>
        </p:txBody>
      </p:sp>
      <p:sp>
        <p:nvSpPr>
          <p:cNvPr id="9" name="Freeform 8"/>
          <p:cNvSpPr/>
          <p:nvPr/>
        </p:nvSpPr>
        <p:spPr>
          <a:xfrm>
            <a:off x="6722894" y="5696849"/>
            <a:ext cx="144719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1" i="0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10,064.3 J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71325"/>
            <a:ext cx="1408298" cy="280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195118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2880" y="1005839"/>
            <a:ext cx="896112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Caudal Fin – </a:t>
            </a:r>
            <a:r>
              <a:rPr lang="en-US" sz="2000" i="0" u="none" strike="noStrike" baseline="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Microsoft YaHei" pitchFamily="2"/>
              </a:rPr>
              <a:t>the shark’s tail fin.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1" u="none" strike="noStrike" baseline="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Microsoft YaHei" pitchFamily="2"/>
              </a:rPr>
              <a:t>Beats side to side to move the shark forward.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Near Homocercal shape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– </a:t>
            </a:r>
            <a:r>
              <a:rPr lang="en-US" sz="2000" i="0" u="none" strike="noStrike" baseline="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Microsoft YaHei" pitchFamily="2"/>
              </a:rPr>
              <a:t>near-symmetrical lobes allow the great white shark to achieve remarkable speeds for hunting, as well as the ability to cruise at slower speeds for long-distance travel while always being energy efficient.</a:t>
            </a: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endParaRPr lang="en-US" sz="3200" b="1" i="0" u="sng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  <a:defRPr sz="1800"/>
            </a:pPr>
            <a:endParaRPr lang="en-US" sz="3200" b="0" i="0" u="sng" strike="noStrike" baseline="0" dirty="0">
              <a:ln>
                <a:noFill/>
              </a:ln>
              <a:solidFill>
                <a:srgbClr val="99CCFF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97280" y="3291839"/>
            <a:ext cx="6766560" cy="320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77"/>
            <a:ext cx="9028959" cy="944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" y="271748"/>
            <a:ext cx="569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dirty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Hydrodynamic Adaptations of Sharks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6482732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178" y="6425146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569960"/>
            <a:ext cx="8229600" cy="309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1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Dorsal Fin and Pelvic Fins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Used to stabilize the shark’s body as it moves.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Without these fins, the shark would not be able to stay upright and would roll over on its side.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600" b="1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Second Dorsal Fin and Anal Fin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Provides stabilization.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2200"/>
            </a:pPr>
            <a:r>
              <a:rPr lang="en-US" sz="26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Have a pivoting base which allows the shark to cruise more efficiently at varying speeds</a:t>
            </a: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7186"/>
            <a:ext cx="8839200" cy="944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947" y="458057"/>
            <a:ext cx="569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dirty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Hydrodynamic Adaptations of Sharks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70646"/>
            <a:ext cx="140829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98" y="6294439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820520" y="1664280"/>
            <a:ext cx="3181893" cy="23774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93906" y="4169161"/>
            <a:ext cx="3435120" cy="2029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2879" y="1645920"/>
            <a:ext cx="5709921" cy="4206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4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Dermal Denticles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Modified teeth made from dentine with an </a:t>
            </a:r>
            <a:endParaRPr lang="en-US" sz="2000" b="0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enamel covering. Grow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with the sharp </a:t>
            </a: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pointed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tip facing towards the tail, which is why shark </a:t>
            </a:r>
            <a:endParaRPr lang="en-US" sz="2000" b="0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skin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feels so </a:t>
            </a: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rough. Reduces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friction making </a:t>
            </a: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the</a:t>
            </a: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shark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more </a:t>
            </a: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hydrodynamic. Provides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 protective </a:t>
            </a:r>
            <a:endParaRPr lang="en-US" sz="2000" b="0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4128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000" b="0" i="0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armor </a:t>
            </a:r>
            <a:r>
              <a:rPr lang="en-US" sz="20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for the shark.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757"/>
            <a:ext cx="8839966" cy="9449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79" y="388609"/>
            <a:ext cx="569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800" b="1" dirty="0">
                <a:solidFill>
                  <a:schemeClr val="bg1"/>
                </a:solidFill>
                <a:ea typeface="Microsoft YaHei" pitchFamily="2"/>
                <a:cs typeface="Microsoft YaHei" pitchFamily="2"/>
              </a:rPr>
              <a:t>Hydrodynamic Adaptations of Sharks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" y="6388361"/>
            <a:ext cx="1408298" cy="280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177" y="6312154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295280"/>
            <a:ext cx="8229600" cy="2743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9920" algn="l"/>
                <a:tab pos="1257120" algn="l"/>
                <a:tab pos="1714319" algn="l"/>
                <a:tab pos="2171520" algn="l"/>
                <a:tab pos="2628720" algn="l"/>
                <a:tab pos="3085919" algn="l"/>
                <a:tab pos="3543120" algn="l"/>
                <a:tab pos="4000320" algn="l"/>
                <a:tab pos="4457520" algn="l"/>
                <a:tab pos="4914720" algn="l"/>
                <a:tab pos="5371920" algn="l"/>
                <a:tab pos="5829119" algn="l"/>
                <a:tab pos="6286320" algn="l"/>
                <a:tab pos="6743519" algn="l"/>
                <a:tab pos="7200720" algn="l"/>
                <a:tab pos="7657920" algn="l"/>
                <a:tab pos="8115120" algn="l"/>
                <a:tab pos="8572320" algn="l"/>
                <a:tab pos="9029520" algn="l"/>
                <a:tab pos="9486720" algn="l"/>
              </a:tabLst>
              <a:defRPr sz="1800"/>
            </a:pPr>
            <a:r>
              <a:rPr lang="en-US" sz="28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Liver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Sharks have an oily liver.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400" b="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Provides a little buoyancy which decreases the amount of energy the shark uses to swim.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27866" y="3571160"/>
            <a:ext cx="3572933" cy="24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9" y="213319"/>
            <a:ext cx="8839966" cy="94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108454"/>
            <a:ext cx="1408298" cy="368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032" y="6076437"/>
            <a:ext cx="4029805" cy="43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0555" y="223308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7735" y="3064933"/>
            <a:ext cx="303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Gotham"/>
              </a:rPr>
              <a:t> Forces</a:t>
            </a:r>
            <a:endParaRPr lang="en-US" sz="6600" b="1" baseline="30000" dirty="0" smtClean="0">
              <a:solidFill>
                <a:schemeClr val="bg1"/>
              </a:solidFill>
              <a:latin typeface="Calibri" panose="020F0502020204030204" pitchFamily="34" charset="0"/>
              <a:cs typeface="Gotham"/>
            </a:endParaRP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1922</Words>
  <Application>Microsoft Macintosh PowerPoint</Application>
  <PresentationFormat>On-screen Show (4:3)</PresentationFormat>
  <Paragraphs>320</Paragraphs>
  <Slides>42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Landry's</dc:creator>
  <cp:lastModifiedBy>Ami</cp:lastModifiedBy>
  <cp:revision>173</cp:revision>
  <dcterms:created xsi:type="dcterms:W3CDTF">2013-10-15T14:12:25Z</dcterms:created>
  <dcterms:modified xsi:type="dcterms:W3CDTF">2016-06-06T16:43:29Z</dcterms:modified>
</cp:coreProperties>
</file>