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4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DFF8957C-C56D-46CB-92B1-D19E3E11164E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809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fld id="{106271E6-25D8-4568-BA6E-E257166F30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40E907B-E42A-4707-8ABC-7ECA5F00A7BE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9F6A534-7D77-44F0-AD32-424B931688CD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9C146C5-A13E-4121-9A0A-E754DF180149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CC4D7A5-D3BA-4F6A-B6D9-D548EB638DDC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2F8DA6-822D-4A56-8253-A1D14A43A0C8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4825D38-4C63-4BF1-B374-44DCD373BB59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4AC0C66-7C0A-48B8-A29B-9D9A74CCF591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64CA6F-6C32-4B06-A2D0-C1B56AD3C9F6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BE7628F-B90F-434F-9846-1852CAD381B5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01F2700-6267-4E23-A480-CCAE6E25FF2C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F5BCFAE-A442-4EEA-881C-E823EA1F1218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CB5CF48-1DF5-41E6-A10D-ACBD30D663CF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31B911-A620-4109-91A3-B13CACAB0762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DD13798-7D4F-455B-815B-214E050C29B2}" type="slidenum">
              <a:t>22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AE246E-4B29-46D2-B834-7EBDFAAFC9C2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3442D75-D850-4FAD-9807-428A248F34FA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1B79825-AC6D-41C2-9338-7E625197AC4F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A4F2678-C39C-4B0F-B5FC-D3C3B5B16BC6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4635E17-F497-4B06-B571-7453511B3521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96A22C1-C2E9-449F-B593-133E01A4073F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02B258A-88E3-4B56-8F42-EA9DDEA2D082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0B9DEA-0E1D-4C12-BCC2-D548995CDE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F64243-02A0-4BA9-B2AE-1AE2D4E03B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1DE89E-9F64-4852-A939-450DAC9926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8EC7C6-4049-404F-BFE2-E050B0B1EF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ACB3BB-9874-4B7D-944D-EE85706D1A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6E981D-491D-445F-955E-0D07FE0FD4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31F58-3677-46FD-888F-1E4EF872ED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BD8F9A-0435-408A-B308-A00C9C4937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02D33-FD5F-4AD5-874C-8CE08D0C8D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339BD-DF15-40CD-937B-B52B8574EC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5A3284-D2D1-43D5-8561-5C71DFAF25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CE5C1A7-7D40-4ABB-A9D8-D3B3B9F45C5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35" y="358775"/>
            <a:ext cx="8707329" cy="5683250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-1" y="1992494"/>
            <a:ext cx="9144000" cy="1752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i="0" u="none" strike="noStrike" baseline="0" dirty="0">
                <a:ln>
                  <a:noFill/>
                </a:ln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Physics of Shark Movement</a:t>
            </a:r>
          </a:p>
        </p:txBody>
      </p:sp>
      <p:sp>
        <p:nvSpPr>
          <p:cNvPr id="3" name="Rectangle 6"/>
          <p:cNvSpPr/>
          <p:nvPr/>
        </p:nvSpPr>
        <p:spPr>
          <a:xfrm>
            <a:off x="388620" y="3140660"/>
            <a:ext cx="7315200" cy="6043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/Real </a:t>
            </a:r>
            <a:r>
              <a:rPr lang="en-US" sz="3600" i="0" u="none" strike="noStrike" baseline="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World Applications, Part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BCC"/>
                </a:solidFill>
                <a:effectLst/>
                <a:uLnTx/>
                <a:uFillTx/>
              </a:rPr>
              <a:t>/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STEM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BCC"/>
                </a:solidFill>
                <a:effectLst/>
                <a:uLnTx/>
                <a:uFillTx/>
              </a:rPr>
              <a:t>Learning Sponsors: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8BCC"/>
              </a:solidFill>
              <a:effectLst/>
              <a:uLnTx/>
              <a:uFillTx/>
            </a:endParaRPr>
          </a:p>
        </p:txBody>
      </p:sp>
      <p:pic>
        <p:nvPicPr>
          <p:cNvPr id="7" name="Picture 6" descr="OCEARCH_Curriculum_3 logos.jpg"/>
          <p:cNvPicPr>
            <a:picLocks noChangeAspect="1"/>
          </p:cNvPicPr>
          <p:nvPr/>
        </p:nvPicPr>
        <p:blipFill>
          <a:blip r:embed="rId4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2486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205740" y="422486"/>
            <a:ext cx="8481060" cy="994834"/>
          </a:xfrm>
        </p:spPr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Example 9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Step 1</a:t>
            </a:r>
            <a:r>
              <a:rPr lang="en-US" sz="2800" dirty="0"/>
              <a:t>. Identify the information: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ā = </a:t>
            </a:r>
            <a:r>
              <a:rPr lang="en-US" sz="2800" dirty="0" err="1"/>
              <a:t>Δv</a:t>
            </a:r>
            <a:r>
              <a:rPr lang="en-US" sz="2800" dirty="0"/>
              <a:t> / </a:t>
            </a:r>
            <a:r>
              <a:rPr lang="en-US" sz="2800" dirty="0" err="1"/>
              <a:t>Δt</a:t>
            </a: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ā = What we are solving for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</a:t>
            </a:r>
            <a:r>
              <a:rPr lang="en-US" sz="2800" dirty="0" err="1"/>
              <a:t>Δv</a:t>
            </a:r>
            <a:r>
              <a:rPr lang="en-US" sz="2800" dirty="0"/>
              <a:t> = 18.5 mph (29.8 </a:t>
            </a:r>
            <a:r>
              <a:rPr lang="en-US" sz="2800" dirty="0" err="1"/>
              <a:t>kph</a:t>
            </a:r>
            <a:r>
              <a:rPr lang="en-US" sz="2800" dirty="0"/>
              <a:t>) (v</a:t>
            </a:r>
            <a:r>
              <a:rPr lang="en-US" sz="2800" baseline="-25000" dirty="0"/>
              <a:t>2</a:t>
            </a:r>
            <a:r>
              <a:rPr lang="en-US" sz="2800" dirty="0"/>
              <a:t>-v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</a:t>
            </a:r>
            <a:r>
              <a:rPr lang="en-US" sz="2800" dirty="0" err="1"/>
              <a:t>Δt</a:t>
            </a:r>
            <a:r>
              <a:rPr lang="en-US" sz="2800" dirty="0"/>
              <a:t> = 3.6 s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The units for acceleration are m/s</a:t>
            </a:r>
            <a:r>
              <a:rPr lang="en-US" sz="2800" baseline="30000" dirty="0"/>
              <a:t>2</a:t>
            </a:r>
            <a:r>
              <a:rPr lang="en-US" sz="2800" dirty="0"/>
              <a:t>. Do our units match up? We will need to convert miles to meters and hours to seconds.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49148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900" y="6387006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115" y="274320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Example 9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6839" y="1600200"/>
            <a:ext cx="8458200" cy="4525920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 b="1"/>
              <a:t>Miles to Meters</a:t>
            </a: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/>
              <a:t>1 mile = 1.6 kilometers</a:t>
            </a: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/>
              <a:t>18.5 miles = </a:t>
            </a:r>
            <a:r>
              <a:rPr lang="en-US" sz="1800">
                <a:solidFill>
                  <a:srgbClr val="333399"/>
                </a:solidFill>
              </a:rPr>
              <a:t>29.6 kilometers</a:t>
            </a: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1800"/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/>
              <a:t>1 kilometer = 1,000 meters</a:t>
            </a: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>
                <a:solidFill>
                  <a:srgbClr val="333399"/>
                </a:solidFill>
              </a:rPr>
              <a:t>29.6 kilometers</a:t>
            </a:r>
            <a:r>
              <a:rPr lang="en-US" sz="1800"/>
              <a:t> = </a:t>
            </a:r>
            <a:r>
              <a:rPr lang="en-US" sz="1800">
                <a:solidFill>
                  <a:srgbClr val="009900"/>
                </a:solidFill>
              </a:rPr>
              <a:t>29,600 meters</a:t>
            </a: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1800">
              <a:solidFill>
                <a:srgbClr val="009900"/>
              </a:solidFill>
            </a:endParaRPr>
          </a:p>
          <a:p>
            <a:pPr marL="342720" lvl="0" indent="-342720" algn="ctr" hangingPunct="1">
              <a:lnSpc>
                <a:spcPct val="90000"/>
              </a:lnSpc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1800"/>
              <a:t>Δv = </a:t>
            </a:r>
            <a:r>
              <a:rPr lang="en-US" sz="1800">
                <a:solidFill>
                  <a:srgbClr val="009900"/>
                </a:solidFill>
              </a:rPr>
              <a:t>29,600 meters</a:t>
            </a:r>
            <a:r>
              <a:rPr lang="en-US" sz="1800"/>
              <a:t> / </a:t>
            </a:r>
            <a:r>
              <a:rPr lang="en-US" sz="1800">
                <a:solidFill>
                  <a:srgbClr val="660066"/>
                </a:solidFill>
              </a:rPr>
              <a:t>hour</a:t>
            </a:r>
          </a:p>
        </p:txBody>
      </p:sp>
      <p:sp>
        <p:nvSpPr>
          <p:cNvPr id="7" name="Rectangle 7"/>
          <p:cNvSpPr/>
          <p:nvPr/>
        </p:nvSpPr>
        <p:spPr>
          <a:xfrm>
            <a:off x="457200" y="4267080"/>
            <a:ext cx="8458200" cy="173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Hours to Seconds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18"/>
                <a:ea typeface="Microsoft YaHei" pitchFamily="2"/>
                <a:cs typeface="Mangal" pitchFamily="2"/>
              </a:rPr>
              <a:t>1 hour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= 60 minutes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60 minutes =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CC3300"/>
                </a:solidFill>
                <a:latin typeface="Arial" pitchFamily="18"/>
                <a:ea typeface="Microsoft YaHei" pitchFamily="2"/>
                <a:cs typeface="Mangal" pitchFamily="2"/>
              </a:rPr>
              <a:t>3,600 seconds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Δv = 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9900"/>
                </a:solidFill>
                <a:latin typeface="Arial" pitchFamily="18"/>
                <a:ea typeface="Microsoft YaHei" pitchFamily="2"/>
                <a:cs typeface="Mangal" pitchFamily="2"/>
              </a:rPr>
              <a:t>29,600 meters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/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CC3300"/>
                </a:solidFill>
                <a:latin typeface="Arial" pitchFamily="18"/>
                <a:ea typeface="Microsoft YaHei" pitchFamily="2"/>
                <a:cs typeface="Mangal" pitchFamily="2"/>
              </a:rPr>
              <a:t>3,600 seconds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Δv = 8.22 m/s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8" y="6328921"/>
            <a:ext cx="1409700" cy="27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378" y="6297850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568" y="274320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Example 9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Step 2</a:t>
            </a:r>
            <a:r>
              <a:rPr lang="en-US" sz="2800" dirty="0"/>
              <a:t>. Plug in the information: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ā = 8.22 m/s / 3.6 seconds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Step 3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/>
              <a:t>Solve the equation: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ā = 2.28 m/s</a:t>
            </a:r>
            <a:r>
              <a:rPr lang="en-US" sz="2800" baseline="30000" dirty="0"/>
              <a:t>2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b="1" dirty="0">
              <a:solidFill>
                <a:srgbClr val="0070C0"/>
              </a:solidFill>
            </a:endParaRPr>
          </a:p>
          <a:p>
            <a:pPr marL="342720" lvl="0" indent="-342720" hangingPunct="1">
              <a:lnSpc>
                <a:spcPct val="8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b="1" i="1" dirty="0">
                <a:solidFill>
                  <a:srgbClr val="0070C0"/>
                </a:solidFill>
              </a:rPr>
              <a:t>The shark accelerated 2.28 m/s</a:t>
            </a:r>
            <a:r>
              <a:rPr lang="en-US" sz="2800" b="1" i="1" baseline="30000" dirty="0">
                <a:solidFill>
                  <a:srgbClr val="0070C0"/>
                </a:solidFill>
              </a:rPr>
              <a:t>2</a:t>
            </a:r>
            <a:r>
              <a:rPr lang="en-US" sz="2800" b="1" i="1" dirty="0">
                <a:solidFill>
                  <a:srgbClr val="0070C0"/>
                </a:solidFill>
              </a:rPr>
              <a:t> (meters per second per second) to catch the seal!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actice Probl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Practice Problems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800" dirty="0"/>
              <a:t>While the M/V OCEARCH is docked, it is at rest. After starting up the engine the captain begins to navigate towards open water. Ten seconds later, the ship’s velocity has increased to 7 m/s. What is the ship’s average acceleration on its way to open water?</a:t>
            </a: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1085400" algn="l"/>
                <a:tab pos="1999799" algn="l"/>
                <a:tab pos="2914199" algn="l"/>
                <a:tab pos="3828599" algn="l"/>
                <a:tab pos="4742999" algn="l"/>
                <a:tab pos="5657400" algn="l"/>
                <a:tab pos="6571800" algn="l"/>
                <a:tab pos="7486200" algn="l"/>
                <a:tab pos="8400600" algn="l"/>
                <a:tab pos="9315000" algn="l"/>
                <a:tab pos="10229400" algn="l"/>
              </a:tabLst>
            </a:pPr>
            <a:endParaRPr lang="en-US" sz="2800" dirty="0">
              <a:solidFill>
                <a:srgbClr val="0070C0"/>
              </a:solidFill>
            </a:endParaRP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514080" algn="l"/>
                <a:tab pos="914040" algn="l"/>
                <a:tab pos="1828440" algn="l"/>
                <a:tab pos="2742840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i="1" dirty="0">
                <a:solidFill>
                  <a:srgbClr val="0070C0"/>
                </a:solidFill>
              </a:rPr>
              <a:t>	ā = (7 m/s – 0m/s) / (10 s – 0 s)	</a:t>
            </a: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514080" algn="l"/>
                <a:tab pos="914040" algn="l"/>
                <a:tab pos="1828440" algn="l"/>
                <a:tab pos="2742840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i="1" dirty="0">
                <a:solidFill>
                  <a:srgbClr val="0070C0"/>
                </a:solidFill>
              </a:rPr>
              <a:t>	ā = 0.7 m/s</a:t>
            </a:r>
            <a:r>
              <a:rPr lang="en-US" sz="2800" i="1" baseline="30000" dirty="0">
                <a:solidFill>
                  <a:srgbClr val="0070C0"/>
                </a:solidFill>
              </a:rPr>
              <a:t>2</a:t>
            </a: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1085400" algn="l"/>
                <a:tab pos="1999799" algn="l"/>
                <a:tab pos="2914199" algn="l"/>
                <a:tab pos="3828599" algn="l"/>
                <a:tab pos="4742999" algn="l"/>
                <a:tab pos="5657400" algn="l"/>
                <a:tab pos="6571800" algn="l"/>
                <a:tab pos="7486200" algn="l"/>
                <a:tab pos="8400600" algn="l"/>
                <a:tab pos="9315000" algn="l"/>
                <a:tab pos="10229400" algn="l"/>
              </a:tabLst>
            </a:pPr>
            <a:endParaRPr lang="en-US" sz="2800" i="1" baseline="30000" dirty="0">
              <a:solidFill>
                <a:srgbClr val="0070C0"/>
              </a:solidFill>
            </a:endParaRPr>
          </a:p>
          <a:p>
            <a:pPr marL="514080" lvl="0" indent="-514080" algn="ctr" hangingPunct="1">
              <a:lnSpc>
                <a:spcPct val="80000"/>
              </a:lnSpc>
              <a:spcBef>
                <a:spcPts val="697"/>
              </a:spcBef>
              <a:tabLst>
                <a:tab pos="1085400" algn="l"/>
                <a:tab pos="1999799" algn="l"/>
                <a:tab pos="2914199" algn="l"/>
                <a:tab pos="3828599" algn="l"/>
                <a:tab pos="4742999" algn="l"/>
                <a:tab pos="5657400" algn="l"/>
                <a:tab pos="6571800" algn="l"/>
                <a:tab pos="7486200" algn="l"/>
                <a:tab pos="8400600" algn="l"/>
                <a:tab pos="9315000" algn="l"/>
                <a:tab pos="10229400" algn="l"/>
              </a:tabLst>
            </a:pPr>
            <a:r>
              <a:rPr lang="en-US" sz="2800" i="1" dirty="0">
                <a:solidFill>
                  <a:srgbClr val="0070C0"/>
                </a:solidFill>
              </a:rPr>
              <a:t>The ship had an average acceleration of 0.7 m/s</a:t>
            </a:r>
            <a:r>
              <a:rPr lang="en-US" sz="2800" i="1" baseline="30000" dirty="0">
                <a:solidFill>
                  <a:srgbClr val="0070C0"/>
                </a:solidFill>
              </a:rPr>
              <a:t>2</a:t>
            </a: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1085400" algn="l"/>
                <a:tab pos="1999799" algn="l"/>
                <a:tab pos="2914199" algn="l"/>
                <a:tab pos="3828599" algn="l"/>
                <a:tab pos="4742999" algn="l"/>
                <a:tab pos="5657400" algn="l"/>
                <a:tab pos="6571800" algn="l"/>
                <a:tab pos="7486200" algn="l"/>
                <a:tab pos="8400600" algn="l"/>
                <a:tab pos="9315000" algn="l"/>
                <a:tab pos="10229400" algn="l"/>
              </a:tabLst>
            </a:pPr>
            <a:endParaRPr lang="en-US" sz="2800" dirty="0">
              <a:solidFill>
                <a:srgbClr val="009999"/>
              </a:solidFill>
            </a:endParaRPr>
          </a:p>
          <a:p>
            <a:pPr marL="514080" lvl="0" indent="-514080" hangingPunct="1">
              <a:lnSpc>
                <a:spcPct val="80000"/>
              </a:lnSpc>
              <a:spcBef>
                <a:spcPts val="697"/>
              </a:spcBef>
              <a:tabLst>
                <a:tab pos="1085400" algn="l"/>
                <a:tab pos="1999799" algn="l"/>
                <a:tab pos="2914199" algn="l"/>
                <a:tab pos="3828599" algn="l"/>
                <a:tab pos="4742999" algn="l"/>
                <a:tab pos="5657400" algn="l"/>
                <a:tab pos="6571800" algn="l"/>
                <a:tab pos="7486200" algn="l"/>
                <a:tab pos="8400600" algn="l"/>
                <a:tab pos="9315000" algn="l"/>
                <a:tab pos="10229400" algn="l"/>
              </a:tabLst>
            </a:pPr>
            <a:endParaRPr lang="en-US" sz="2800" dirty="0">
              <a:solidFill>
                <a:srgbClr val="0099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6817"/>
            <a:ext cx="8686800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57200" y="543096"/>
            <a:ext cx="8229600" cy="868680"/>
          </a:xfrm>
        </p:spPr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</a:rPr>
              <a:t>Practice Problems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>
              <a:lnSpc>
                <a:spcPct val="80000"/>
              </a:lnSpc>
              <a:spcBef>
                <a:spcPts val="550"/>
              </a:spcBef>
            </a:pPr>
            <a:r>
              <a:rPr lang="en-US" sz="2200" dirty="0"/>
              <a:t>2.</a:t>
            </a:r>
          </a:p>
          <a:p>
            <a:pPr lvl="0" hangingPunct="1">
              <a:lnSpc>
                <a:spcPct val="80000"/>
              </a:lnSpc>
              <a:spcBef>
                <a:spcPts val="697"/>
              </a:spcBef>
            </a:pPr>
            <a:endParaRPr lang="en-US" sz="2800" dirty="0"/>
          </a:p>
          <a:p>
            <a:pPr lvl="0" hangingPunct="1">
              <a:lnSpc>
                <a:spcPct val="80000"/>
              </a:lnSpc>
              <a:spcBef>
                <a:spcPts val="697"/>
              </a:spcBef>
            </a:pPr>
            <a:endParaRPr lang="en-US" sz="2800" dirty="0"/>
          </a:p>
          <a:p>
            <a:pPr lvl="0" hangingPunct="1">
              <a:lnSpc>
                <a:spcPct val="80000"/>
              </a:lnSpc>
              <a:spcBef>
                <a:spcPts val="499"/>
              </a:spcBef>
            </a:pPr>
            <a:endParaRPr lang="en-US" sz="2000" dirty="0"/>
          </a:p>
          <a:p>
            <a:pPr lvl="0">
              <a:spcBef>
                <a:spcPts val="697"/>
              </a:spcBef>
            </a:pPr>
            <a:endParaRPr lang="en-US" sz="2800" i="1" dirty="0"/>
          </a:p>
          <a:p>
            <a:pPr lvl="0">
              <a:spcBef>
                <a:spcPts val="697"/>
              </a:spcBef>
            </a:pPr>
            <a:endParaRPr lang="en-US" sz="2800" i="1" dirty="0"/>
          </a:p>
          <a:p>
            <a:pPr lv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0070C0"/>
                </a:solidFill>
              </a:rPr>
              <a:t>	ā = (50 m/s – 11 m/s) / (30 s – 0 s)	</a:t>
            </a:r>
          </a:p>
          <a:p>
            <a:pPr lv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0070C0"/>
                </a:solidFill>
              </a:rPr>
              <a:t>	ā = 1.3 m/s</a:t>
            </a:r>
            <a:r>
              <a:rPr lang="en-US" sz="2800" i="1" baseline="30000" dirty="0">
                <a:solidFill>
                  <a:srgbClr val="0070C0"/>
                </a:solidFill>
              </a:rPr>
              <a:t>2</a:t>
            </a:r>
          </a:p>
          <a:p>
            <a:pPr lvl="0" hangingPunct="1">
              <a:lnSpc>
                <a:spcPct val="80000"/>
              </a:lnSpc>
              <a:spcBef>
                <a:spcPts val="697"/>
              </a:spcBef>
            </a:pPr>
            <a:endParaRPr lang="en-US" sz="2800" i="1" baseline="30000" dirty="0">
              <a:solidFill>
                <a:srgbClr val="0070C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697"/>
              </a:spcBef>
            </a:pPr>
            <a:r>
              <a:rPr lang="en-US" sz="2800" i="1" dirty="0">
                <a:solidFill>
                  <a:srgbClr val="0070C0"/>
                </a:solidFill>
              </a:rPr>
              <a:t>The ship had an average acceleration of 0.7 m/s</a:t>
            </a:r>
            <a:r>
              <a:rPr lang="en-US" sz="2800" i="1" baseline="30000" dirty="0">
                <a:solidFill>
                  <a:srgbClr val="0070C0"/>
                </a:solidFill>
              </a:rPr>
              <a:t>2</a:t>
            </a:r>
          </a:p>
          <a:p>
            <a:pPr lvl="0" hangingPunct="1">
              <a:lnSpc>
                <a:spcPct val="80000"/>
              </a:lnSpc>
              <a:spcBef>
                <a:spcPts val="697"/>
              </a:spcBef>
            </a:pPr>
            <a:endParaRPr lang="en-US" sz="2800" dirty="0">
              <a:solidFill>
                <a:srgbClr val="009999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697"/>
              </a:spcBef>
            </a:pP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38080" y="1609560"/>
            <a:ext cx="4724640" cy="2504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The M\V OCEARCH is cruising leisurely at a velocity of 11 m/s. All of a sudden, the crew gets a call about a great white swimming around six miles ahead. The ship picks up speed and 30 seconds later has increased its velocity of 50 m/s. What is the ships average acceleration during this time?</a:t>
            </a:r>
          </a:p>
        </p:txBody>
      </p:sp>
      <p:pic>
        <p:nvPicPr>
          <p:cNvPr id="8" name="Picture 11" descr="http://media-cache-ec0.pinimg.com/236x/cd/d5/32/cdd5328fe7a67ad2006a4fe9c7a9ecb1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15000" y="1447919"/>
            <a:ext cx="289547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2639"/>
            <a:ext cx="8046720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Acceleration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 dirty="0"/>
              <a:t>Constant Acceleration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An object’s acceleration changes by the same amount each second.</a:t>
            </a:r>
          </a:p>
          <a:p>
            <a:pPr marL="0" lvl="1" indent="0">
              <a:spcBef>
                <a:spcPts val="499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00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lvl="1" indent="0">
              <a:spcBef>
                <a:spcPts val="499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00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lvl="1" indent="0">
              <a:spcBef>
                <a:spcPts val="499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00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1">
              <a:lnSpc>
                <a:spcPct val="90000"/>
              </a:lnSpc>
              <a:spcBef>
                <a:spcPts val="499"/>
              </a:spcBef>
            </a:pPr>
            <a:endParaRPr lang="en-US" sz="2000" dirty="0"/>
          </a:p>
          <a:p>
            <a:pPr lvl="0" hangingPunct="1">
              <a:lnSpc>
                <a:spcPct val="90000"/>
              </a:lnSpc>
              <a:spcBef>
                <a:spcPts val="499"/>
              </a:spcBef>
            </a:pPr>
            <a:endParaRPr lang="en-US" sz="2000" dirty="0"/>
          </a:p>
          <a:p>
            <a:pPr lvl="0" hangingPunct="1">
              <a:lnSpc>
                <a:spcPct val="90000"/>
              </a:lnSpc>
              <a:spcBef>
                <a:spcPts val="499"/>
              </a:spcBef>
            </a:pPr>
            <a:endParaRPr lang="en-US" sz="2000" dirty="0"/>
          </a:p>
          <a:p>
            <a:pPr lvl="0" hangingPunct="1">
              <a:lnSpc>
                <a:spcPct val="90000"/>
              </a:lnSpc>
              <a:spcBef>
                <a:spcPts val="499"/>
              </a:spcBef>
            </a:pPr>
            <a:endParaRPr lang="en-US" sz="2000" dirty="0"/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 dirty="0"/>
              <a:t>Instantaneous Acceleration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An object’s acceleration at an exact moment.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endParaRPr lang="en-US" sz="2400" dirty="0"/>
          </a:p>
        </p:txBody>
      </p:sp>
      <p:sp>
        <p:nvSpPr>
          <p:cNvPr id="7" name="Rectangle 7"/>
          <p:cNvSpPr/>
          <p:nvPr/>
        </p:nvSpPr>
        <p:spPr>
          <a:xfrm>
            <a:off x="2685960" y="2665800"/>
            <a:ext cx="19591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Constant acceleration: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6880" y="2971800"/>
          <a:ext cx="3886200" cy="670560"/>
        </p:xfrm>
        <a:graphic>
          <a:graphicData uri="http://schemas.openxmlformats.org/drawingml/2006/table">
            <a:tbl>
              <a:tblPr/>
              <a:tblGrid>
                <a:gridCol w="1530360">
                  <a:extLst>
                    <a:ext uri="{9D8B030D-6E8A-4147-A177-3AD203B41FA5}">
                      <a16:colId xmlns:a16="http://schemas.microsoft.com/office/drawing/2014/main" xmlns="" val="4009659208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xmlns="" val="71643635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xmlns="" val="459130719"/>
                    </a:ext>
                  </a:extLst>
                </a:gridCol>
                <a:gridCol w="493560">
                  <a:extLst>
                    <a:ext uri="{9D8B030D-6E8A-4147-A177-3AD203B41FA5}">
                      <a16:colId xmlns:a16="http://schemas.microsoft.com/office/drawing/2014/main" xmlns="" val="4247473647"/>
                    </a:ext>
                  </a:extLst>
                </a:gridCol>
                <a:gridCol w="447840">
                  <a:extLst>
                    <a:ext uri="{9D8B030D-6E8A-4147-A177-3AD203B41FA5}">
                      <a16:colId xmlns:a16="http://schemas.microsoft.com/office/drawing/2014/main" xmlns="" val="580286377"/>
                    </a:ext>
                  </a:extLst>
                </a:gridCol>
                <a:gridCol w="471240">
                  <a:extLst>
                    <a:ext uri="{9D8B030D-6E8A-4147-A177-3AD203B41FA5}">
                      <a16:colId xmlns:a16="http://schemas.microsoft.com/office/drawing/2014/main" xmlns="" val="4277506179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7664319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Velocity (m/s</a:t>
                      </a:r>
                      <a:r>
                        <a:rPr lang="en-US" sz="1600" b="0" i="0" u="none" strike="noStrike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775554"/>
                  </a:ext>
                </a:extLst>
              </a:tr>
            </a:tbl>
          </a:graphicData>
        </a:graphic>
      </p:graphicFrame>
      <p:sp>
        <p:nvSpPr>
          <p:cNvPr id="9" name="Rectangle 82"/>
          <p:cNvSpPr/>
          <p:nvPr/>
        </p:nvSpPr>
        <p:spPr>
          <a:xfrm>
            <a:off x="2286000" y="3885120"/>
            <a:ext cx="32767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Non-constant acceleration: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66880" y="4191120"/>
          <a:ext cx="3886199" cy="716160"/>
        </p:xfrm>
        <a:graphic>
          <a:graphicData uri="http://schemas.openxmlformats.org/drawingml/2006/table">
            <a:tbl>
              <a:tblPr/>
              <a:tblGrid>
                <a:gridCol w="1486079">
                  <a:extLst>
                    <a:ext uri="{9D8B030D-6E8A-4147-A177-3AD203B41FA5}">
                      <a16:colId xmlns:a16="http://schemas.microsoft.com/office/drawing/2014/main" xmlns="" val="30299538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6063038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211349978"/>
                    </a:ext>
                  </a:extLst>
                </a:gridCol>
                <a:gridCol w="479520">
                  <a:extLst>
                    <a:ext uri="{9D8B030D-6E8A-4147-A177-3AD203B41FA5}">
                      <a16:colId xmlns:a16="http://schemas.microsoft.com/office/drawing/2014/main" xmlns="" val="2822661856"/>
                    </a:ext>
                  </a:extLst>
                </a:gridCol>
                <a:gridCol w="434880">
                  <a:extLst>
                    <a:ext uri="{9D8B030D-6E8A-4147-A177-3AD203B41FA5}">
                      <a16:colId xmlns:a16="http://schemas.microsoft.com/office/drawing/2014/main" xmlns="" val="3236375146"/>
                    </a:ext>
                  </a:extLst>
                </a:gridCol>
                <a:gridCol w="571320">
                  <a:extLst>
                    <a:ext uri="{9D8B030D-6E8A-4147-A177-3AD203B41FA5}">
                      <a16:colId xmlns:a16="http://schemas.microsoft.com/office/drawing/2014/main" xmlns="" val="3769239019"/>
                    </a:ext>
                  </a:extLst>
                </a:gridCol>
              </a:tblGrid>
              <a:tr h="38088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534549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Velocity (m/s</a:t>
                      </a:r>
                      <a:r>
                        <a:rPr lang="en-US" sz="1600" b="0" i="0" u="none" strike="noStrike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9797259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"/>
            <a:ext cx="9028959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Example 10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305920" cy="4525920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 algn="ctr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If a shark has a constant acceleration of 4 m/s</a:t>
            </a:r>
            <a:r>
              <a:rPr lang="en-US" sz="2800" baseline="30000" dirty="0"/>
              <a:t>2</a:t>
            </a:r>
            <a:r>
              <a:rPr lang="en-US" sz="2800" dirty="0"/>
              <a:t>, starting from rest, how fast is it traveling after 5 seconds?</a:t>
            </a:r>
          </a:p>
          <a:p>
            <a:pPr marL="342720" lvl="0" indent="-342720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b="1" dirty="0"/>
          </a:p>
          <a:p>
            <a:pPr marL="342720" lvl="0" indent="-342720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b="1" dirty="0"/>
          </a:p>
          <a:p>
            <a:pPr marL="342720" lvl="0" indent="-342720" algn="ctr" hangingPunct="1">
              <a:spcBef>
                <a:spcPts val="64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600" b="1" dirty="0">
              <a:solidFill>
                <a:srgbClr val="0070C0"/>
              </a:solidFill>
            </a:endParaRPr>
          </a:p>
          <a:p>
            <a:pPr marL="342720" lvl="0" indent="-342720" algn="ctr" hangingPunct="1">
              <a:spcBef>
                <a:spcPts val="64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600" b="1" i="1" dirty="0">
                <a:solidFill>
                  <a:srgbClr val="0070C0"/>
                </a:solidFill>
              </a:rPr>
              <a:t>The shark was traveling 20 m/s</a:t>
            </a:r>
            <a:r>
              <a:rPr lang="en-US" sz="2600" b="1" i="1" baseline="30000" dirty="0">
                <a:solidFill>
                  <a:srgbClr val="0070C0"/>
                </a:solidFill>
              </a:rPr>
              <a:t>2</a:t>
            </a:r>
            <a:r>
              <a:rPr lang="en-US" sz="2600" b="1" i="1" dirty="0">
                <a:solidFill>
                  <a:srgbClr val="0070C0"/>
                </a:solidFill>
              </a:rPr>
              <a:t> after 5 seconds</a:t>
            </a:r>
            <a:r>
              <a:rPr lang="en-US" sz="2600" b="1" i="1" dirty="0">
                <a:solidFill>
                  <a:srgbClr val="009999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719" y="3429000"/>
          <a:ext cx="7162556" cy="918000"/>
        </p:xfrm>
        <a:graphic>
          <a:graphicData uri="http://schemas.openxmlformats.org/drawingml/2006/table">
            <a:tbl>
              <a:tblPr/>
              <a:tblGrid>
                <a:gridCol w="1752479">
                  <a:extLst>
                    <a:ext uri="{9D8B030D-6E8A-4147-A177-3AD203B41FA5}">
                      <a16:colId xmlns:a16="http://schemas.microsoft.com/office/drawing/2014/main" xmlns="" val="4166348602"/>
                    </a:ext>
                  </a:extLst>
                </a:gridCol>
                <a:gridCol w="762120">
                  <a:extLst>
                    <a:ext uri="{9D8B030D-6E8A-4147-A177-3AD203B41FA5}">
                      <a16:colId xmlns:a16="http://schemas.microsoft.com/office/drawing/2014/main" xmlns="" val="3106255571"/>
                    </a:ext>
                  </a:extLst>
                </a:gridCol>
                <a:gridCol w="761759">
                  <a:extLst>
                    <a:ext uri="{9D8B030D-6E8A-4147-A177-3AD203B41FA5}">
                      <a16:colId xmlns:a16="http://schemas.microsoft.com/office/drawing/2014/main" xmlns="" val="1388105141"/>
                    </a:ext>
                  </a:extLst>
                </a:gridCol>
                <a:gridCol w="990719">
                  <a:extLst>
                    <a:ext uri="{9D8B030D-6E8A-4147-A177-3AD203B41FA5}">
                      <a16:colId xmlns:a16="http://schemas.microsoft.com/office/drawing/2014/main" xmlns="" val="31897371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054551507"/>
                    </a:ext>
                  </a:extLst>
                </a:gridCol>
                <a:gridCol w="990719">
                  <a:extLst>
                    <a:ext uri="{9D8B030D-6E8A-4147-A177-3AD203B41FA5}">
                      <a16:colId xmlns:a16="http://schemas.microsoft.com/office/drawing/2014/main" xmlns="" val="820090574"/>
                    </a:ext>
                  </a:extLst>
                </a:gridCol>
                <a:gridCol w="990360">
                  <a:extLst>
                    <a:ext uri="{9D8B030D-6E8A-4147-A177-3AD203B41FA5}">
                      <a16:colId xmlns:a16="http://schemas.microsoft.com/office/drawing/2014/main" xmlns="" val="1808713411"/>
                    </a:ext>
                  </a:extLst>
                </a:gridCol>
              </a:tblGrid>
              <a:tr h="337320"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4292105"/>
                  </a:ext>
                </a:extLst>
              </a:tr>
              <a:tr h="580680"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Velocity (m/s</a:t>
                      </a:r>
                      <a:r>
                        <a:rPr lang="en-US" sz="1600" b="0" i="0" u="none" strike="noStrike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 + 4</a:t>
                      </a:r>
                    </a:p>
                    <a:p>
                      <a:pPr marL="342720" marR="0" lvl="0" indent="-34272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en-US" sz="1600" b="1" i="1" u="none" strike="noStrike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 + 4  </a:t>
                      </a:r>
                    </a:p>
                    <a:p>
                      <a:pPr marL="342720" marR="0" lvl="0" indent="-34272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1" i="1" u="none" strike="noStrike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12 + 4</a:t>
                      </a:r>
                    </a:p>
                    <a:p>
                      <a:pPr marL="342720" marR="0" lvl="0" indent="-34272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1" i="1" u="none" strike="noStrike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720" marR="0" lvl="0" indent="-34272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16 + 4</a:t>
                      </a:r>
                    </a:p>
                    <a:p>
                      <a:pPr marL="342720" marR="0" lvl="0" indent="-34272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342720" algn="l"/>
                          <a:tab pos="1257120" algn="l"/>
                          <a:tab pos="2171520" algn="l"/>
                          <a:tab pos="3085919" algn="l"/>
                          <a:tab pos="4000320" algn="l"/>
                          <a:tab pos="4914720" algn="l"/>
                          <a:tab pos="5829119" algn="l"/>
                          <a:tab pos="6743519" algn="l"/>
                          <a:tab pos="7657920" algn="l"/>
                          <a:tab pos="8572320" algn="l"/>
                          <a:tab pos="9486720" algn="l"/>
                          <a:tab pos="10401120" algn="l"/>
                        </a:tabLst>
                      </a:pPr>
                      <a:r>
                        <a:rPr lang="en-US" sz="1600" b="1" i="1" u="none" strike="noStrike" baseline="0">
                          <a:ln>
                            <a:noFill/>
                          </a:ln>
                          <a:solidFill>
                            <a:srgbClr val="009999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48522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 Class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39"/>
            <a:ext cx="9028959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In Class Discussion</a:t>
            </a:r>
          </a:p>
        </p:txBody>
      </p:sp>
      <p:sp>
        <p:nvSpPr>
          <p:cNvPr id="6" name="Rectangle 7"/>
          <p:cNvSpPr/>
          <p:nvPr/>
        </p:nvSpPr>
        <p:spPr>
          <a:xfrm>
            <a:off x="765180" y="1740325"/>
            <a:ext cx="7613640" cy="25259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Constant acceleration is not the same as constant velocity! An object with a constant velocity is not accelerating!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How can we prove this as a class?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Hint: Refer back to the equation for acceleration.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797"/>
            <a:ext cx="9028959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Practice Problems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dirty="0"/>
              <a:t>How long does it take a shark to change its velocity from 10 m/s to 25 m/s if the acceleration is 5 m/s2?</a:t>
            </a:r>
          </a:p>
          <a:p>
            <a:pPr lvl="0" hangingPunct="1">
              <a:lnSpc>
                <a:spcPct val="80000"/>
              </a:lnSpc>
              <a:spcBef>
                <a:spcPts val="550"/>
              </a:spcBef>
            </a:pPr>
            <a:endParaRPr lang="en-US" sz="2200" dirty="0">
              <a:solidFill>
                <a:srgbClr val="009999"/>
              </a:solidFill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50"/>
              </a:spcBef>
              <a:tabLst>
                <a:tab pos="1028520" algn="l"/>
                <a:tab pos="1942919" algn="l"/>
                <a:tab pos="2857319" algn="l"/>
                <a:tab pos="3771719" algn="l"/>
                <a:tab pos="4686119" algn="l"/>
                <a:tab pos="5600520" algn="l"/>
                <a:tab pos="6514920" algn="l"/>
                <a:tab pos="7429320" algn="l"/>
                <a:tab pos="8343720" algn="l"/>
                <a:tab pos="9258120" algn="l"/>
                <a:tab pos="10172520" algn="l"/>
              </a:tabLst>
            </a:pPr>
            <a:r>
              <a:rPr lang="en-US" sz="2200" dirty="0"/>
              <a:t>2. If the M\V OCEARCH leaves the dock in Jacksonville, Florida and heads east with a constant acceleration of 0.5 m/s</a:t>
            </a:r>
            <a:r>
              <a:rPr lang="en-US" sz="2200" baseline="30000" dirty="0"/>
              <a:t>2</a:t>
            </a:r>
            <a:r>
              <a:rPr lang="en-US" sz="2200" dirty="0"/>
              <a:t>, what is the ships final velocity after 20 seconds? *Hint: Try making a table!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550"/>
              </a:spcBef>
              <a:tabLst>
                <a:tab pos="1028520" algn="l"/>
                <a:tab pos="1942919" algn="l"/>
                <a:tab pos="2857319" algn="l"/>
                <a:tab pos="3771719" algn="l"/>
                <a:tab pos="4686119" algn="l"/>
                <a:tab pos="5600520" algn="l"/>
                <a:tab pos="6514920" algn="l"/>
                <a:tab pos="7429320" algn="l"/>
                <a:tab pos="8343720" algn="l"/>
                <a:tab pos="9258120" algn="l"/>
                <a:tab pos="10172520" algn="l"/>
              </a:tabLst>
            </a:pPr>
            <a:endParaRPr lang="en-US" sz="2200" dirty="0">
              <a:solidFill>
                <a:srgbClr val="009999"/>
              </a:solidFill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50"/>
              </a:spcBef>
              <a:tabLst>
                <a:tab pos="1028520" algn="l"/>
                <a:tab pos="1942919" algn="l"/>
                <a:tab pos="2857319" algn="l"/>
                <a:tab pos="3771719" algn="l"/>
                <a:tab pos="4686119" algn="l"/>
                <a:tab pos="5600520" algn="l"/>
                <a:tab pos="6514920" algn="l"/>
                <a:tab pos="7429320" algn="l"/>
                <a:tab pos="8343720" algn="l"/>
                <a:tab pos="9258120" algn="l"/>
                <a:tab pos="10172520" algn="l"/>
              </a:tabLst>
            </a:pPr>
            <a:r>
              <a:rPr lang="en-US" sz="2200" dirty="0"/>
              <a:t>3. A shark is cruising at a velocity of 1.2 mph (</a:t>
            </a:r>
            <a:r>
              <a:rPr lang="en-US" sz="2400" dirty="0"/>
              <a:t>1.9</a:t>
            </a:r>
            <a:r>
              <a:rPr lang="en-US" sz="2200" dirty="0"/>
              <a:t> </a:t>
            </a:r>
            <a:r>
              <a:rPr lang="en-US" sz="2200" dirty="0" err="1"/>
              <a:t>kph</a:t>
            </a:r>
            <a:r>
              <a:rPr lang="en-US" sz="2200" dirty="0"/>
              <a:t>). Suddenly, it senses a seal bobbing in the water straight ahead. The shark picks up speed and 2.7 seconds later has caught the seal while having a velocity of 10 mph (</a:t>
            </a:r>
            <a:r>
              <a:rPr lang="en-US" sz="2400" dirty="0"/>
              <a:t>16.1 </a:t>
            </a:r>
            <a:r>
              <a:rPr lang="en-US" sz="2200" dirty="0" err="1"/>
              <a:t>kph</a:t>
            </a:r>
            <a:r>
              <a:rPr lang="en-US" sz="2200" dirty="0"/>
              <a:t>). What is the shark’s average velocity during the hunt? *Hint: Pay attention to units!</a:t>
            </a:r>
          </a:p>
        </p:txBody>
      </p:sp>
      <p:sp>
        <p:nvSpPr>
          <p:cNvPr id="7" name="Rectangle 1"/>
          <p:cNvSpPr/>
          <p:nvPr/>
        </p:nvSpPr>
        <p:spPr>
          <a:xfrm>
            <a:off x="6400799" y="1905120"/>
            <a:ext cx="1468970" cy="3653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3 seconds</a:t>
            </a:r>
          </a:p>
        </p:txBody>
      </p:sp>
      <p:sp>
        <p:nvSpPr>
          <p:cNvPr id="8" name="Rectangle 2"/>
          <p:cNvSpPr/>
          <p:nvPr/>
        </p:nvSpPr>
        <p:spPr>
          <a:xfrm>
            <a:off x="3237120" y="3501361"/>
            <a:ext cx="1133942" cy="3653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10 m/s</a:t>
            </a:r>
            <a:r>
              <a:rPr lang="en-US" sz="2200" b="0" i="1" u="none" strike="noStrike" baseline="3000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2</a:t>
            </a:r>
          </a:p>
        </p:txBody>
      </p:sp>
      <p:sp>
        <p:nvSpPr>
          <p:cNvPr id="9" name="Rectangle 3"/>
          <p:cNvSpPr/>
          <p:nvPr/>
        </p:nvSpPr>
        <p:spPr>
          <a:xfrm>
            <a:off x="3767939" y="5583421"/>
            <a:ext cx="1369583" cy="3653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1" u="none" strike="noStrike" baseline="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1.45 m/s</a:t>
            </a:r>
            <a:r>
              <a:rPr lang="en-US" sz="2200" b="0" i="1" u="none" strike="noStrike" baseline="3000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82" y="6345945"/>
            <a:ext cx="1409700" cy="27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7982" y="6307160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66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274" y="3291405"/>
            <a:ext cx="7979102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Gotham"/>
                <a:cs typeface="Gotham"/>
              </a:rPr>
              <a:t>Accelerometers on Sharks</a:t>
            </a:r>
            <a:endParaRPr lang="en-US" sz="3600" b="1" baseline="30000" dirty="0" smtClean="0">
              <a:solidFill>
                <a:schemeClr val="bg1"/>
              </a:solidFill>
              <a:latin typeface="Gotham"/>
              <a:cs typeface="Gotham"/>
            </a:endParaRP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188807"/>
            <a:ext cx="8707329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138" y="6176668"/>
            <a:ext cx="383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STEM </a:t>
            </a:r>
            <a:r>
              <a:rPr lang="en-US" sz="1600" dirty="0" smtClean="0">
                <a:solidFill>
                  <a:srgbClr val="008BCC"/>
                </a:solidFill>
              </a:rPr>
              <a:t>Learning Sponsors:</a:t>
            </a:r>
            <a:endParaRPr lang="en-US" sz="1600" dirty="0">
              <a:solidFill>
                <a:srgbClr val="008B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7" y="661476"/>
            <a:ext cx="2320746" cy="45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274" y="3291405"/>
            <a:ext cx="7979102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6600" b="1" baseline="30000" dirty="0" smtClean="0">
                <a:solidFill>
                  <a:schemeClr val="bg1"/>
                </a:solidFill>
                <a:latin typeface="Gotham"/>
                <a:cs typeface="Gotham"/>
              </a:rPr>
              <a:t>Acceleration</a:t>
            </a:r>
          </a:p>
        </p:txBody>
      </p:sp>
      <p:pic>
        <p:nvPicPr>
          <p:cNvPr id="8" name="Picture 7" descr="OCEARCH_Curriculum_3 logos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6" y="6050522"/>
            <a:ext cx="2762758" cy="5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elerometers on Sh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39"/>
            <a:ext cx="9028959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Accelerometers on Sharks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433520"/>
            <a:ext cx="8229600" cy="4525920"/>
          </a:xfrm>
        </p:spPr>
        <p:txBody>
          <a:bodyPr wrap="square" lIns="91440" tIns="45720" rIns="91440" bIns="45720">
            <a:noAutofit/>
          </a:bodyPr>
          <a:lstStyle/>
          <a:p>
            <a:pPr lvl="0" hangingPunct="1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Attaches to a sharks dorsal fin</a:t>
            </a:r>
          </a:p>
          <a:p>
            <a:pPr lvl="0" hangingPunct="1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Tracks shark with GPS</a:t>
            </a:r>
          </a:p>
          <a:p>
            <a:pPr lvl="0" hangingPunct="1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Records acceleration, dive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depths, tail beats, and other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data regarding lifestyle</a:t>
            </a:r>
          </a:p>
          <a:p>
            <a:pPr lvl="0" hangingPunct="1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Provides detailed information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of shark swimming behaviors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by recording body movement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and posture every second</a:t>
            </a:r>
          </a:p>
          <a:p>
            <a:pPr lvl="0" hangingPunct="1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 dirty="0"/>
              <a:t>Device eventually detaches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from fin for researchers to</a:t>
            </a:r>
          </a:p>
          <a:p>
            <a:pPr marL="342720" lvl="0" indent="-342720" hangingPunct="1">
              <a:lnSpc>
                <a:spcPct val="8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    collect and analyze data.</a:t>
            </a:r>
          </a:p>
          <a:p>
            <a:pPr marL="0" lvl="1" indent="0">
              <a:lnSpc>
                <a:spcPct val="80000"/>
              </a:lnSpc>
              <a:spcBef>
                <a:spcPts val="598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76880" y="1519200"/>
            <a:ext cx="3638519" cy="41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360730"/>
            <a:ext cx="1409700" cy="27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6900" y="6360730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elerometers on sh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81" y="373339"/>
            <a:ext cx="9028959" cy="94496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+mn-lt"/>
              </a:rPr>
              <a:t>Accelerometers on sharks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algn="ctr" hangingPunct="1"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/>
              <a:t>Why do researchers need to track sharks after tagging?</a:t>
            </a:r>
          </a:p>
        </p:txBody>
      </p:sp>
      <p:pic>
        <p:nvPicPr>
          <p:cNvPr id="7" name="Picture 7" descr="http://ocearch.org/expeditionblog/wp-content/uploads/2013/03/03032013_OCEARCH_JacksonvilleFL_04121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52479" y="2057400"/>
            <a:ext cx="5410440" cy="3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1828800" y="5653440"/>
            <a:ext cx="5334120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Lydia swimming off the lift after tagging. The orange device is the accelerometer, The blue device is the SPOT Tag.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" y="6445114"/>
            <a:ext cx="1409700" cy="276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1860" y="638782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20" y="312337"/>
            <a:ext cx="9166320" cy="944962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-22320" y="213318"/>
            <a:ext cx="91440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i="0" u="none" strike="noStrike" baseline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Mangal" pitchFamily="2"/>
              </a:rPr>
              <a:t>Questions?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11487"/>
          <a:stretch>
            <a:fillRect/>
          </a:stretch>
        </p:blipFill>
        <p:spPr>
          <a:xfrm>
            <a:off x="1066680" y="1752479"/>
            <a:ext cx="7010640" cy="385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80" y="6360730"/>
            <a:ext cx="1409700" cy="27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380" y="6360730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el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486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</a:rPr>
              <a:t>Acceleration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/>
              <a:t>Acceleration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Vector quantity.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Change in an object’s velocity over time.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Change in direction results in acceleration.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Units in m/s</a:t>
            </a:r>
            <a:r>
              <a:rPr lang="en-US" sz="2400" baseline="30000"/>
              <a:t>2</a:t>
            </a:r>
          </a:p>
          <a:p>
            <a:pPr marL="0" lvl="1" indent="0">
              <a:spcBef>
                <a:spcPts val="499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Meters per second per second.</a:t>
            </a:r>
          </a:p>
          <a:p>
            <a:pPr marL="0" lvl="1" indent="0">
              <a:spcBef>
                <a:spcPts val="499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An object’s velocity in meters per second changes every second.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/>
              <a:t>Deceleration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Speed of car decreases.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/>
              <a:t>Average Acceleration</a:t>
            </a:r>
          </a:p>
          <a:p>
            <a:pPr lvl="0" hangingPunct="1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400"/>
              <a:t>Change in velocity over a length of time.</a:t>
            </a:r>
          </a:p>
          <a:p>
            <a:pPr marL="0" lvl="1" indent="0">
              <a:spcBef>
                <a:spcPts val="598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8333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Acceleration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749040" y="2377439"/>
            <a:ext cx="5486399" cy="2620800"/>
          </a:xfrm>
        </p:spPr>
        <p:txBody>
          <a:bodyPr wrap="square" lIns="91440" tIns="45720" rIns="91440" bIns="4572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3200" b="1">
                <a:solidFill>
                  <a:srgbClr val="CFE7F5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ā</a:t>
            </a:r>
            <a:r>
              <a:rPr lang="en-US" sz="3200"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Is average acceleration</a:t>
            </a:r>
          </a:p>
          <a:p>
            <a:pPr marL="0" lvl="1" inden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3200" b="1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Δv</a:t>
            </a:r>
            <a:r>
              <a:rPr lang="en-US" sz="3200"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Is the change in velocity</a:t>
            </a:r>
          </a:p>
          <a:p>
            <a:pPr marL="0" lvl="1" inden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3200" b="1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Δt</a:t>
            </a:r>
            <a:r>
              <a:rPr lang="en-US" sz="3200"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Is the change in time</a:t>
            </a:r>
          </a:p>
          <a:p>
            <a:pPr marL="0" lvl="1" indent="0">
              <a:lnSpc>
                <a:spcPct val="100000"/>
              </a:lnSpc>
              <a:spcBef>
                <a:spcPts val="697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32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79240" y="1277640"/>
            <a:ext cx="8381879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The formula to calculate average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acceleration 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is: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ā = Δv / Δt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0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rgbClr val="FFFFFF"/>
                </a:solidFill>
              </a:rPr>
              <a:t>Acceleration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200" y="1188719"/>
            <a:ext cx="8229600" cy="4525920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 algn="ctr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Another formula to calculate average velocity is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marL="342720" lvl="0" indent="-342720" algn="ctr" hangingPunct="1">
              <a:spcBef>
                <a:spcPts val="8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36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ā  = (v</a:t>
            </a:r>
            <a:r>
              <a:rPr lang="en-US" sz="36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US" sz="36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-v</a:t>
            </a:r>
            <a:r>
              <a:rPr lang="en-US" sz="36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US" sz="36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) / (t</a:t>
            </a:r>
            <a:r>
              <a:rPr lang="en-US" sz="36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US" sz="36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– t</a:t>
            </a:r>
            <a:r>
              <a:rPr lang="en-US" sz="36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US" sz="36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)</a:t>
            </a:r>
          </a:p>
          <a:p>
            <a:pPr marL="342720" lvl="0" indent="-342720" algn="ctr" hangingPunct="1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b="1" dirty="0">
              <a:solidFill>
                <a:srgbClr val="0070C0"/>
              </a:solidFill>
            </a:endParaRPr>
          </a:p>
          <a:p>
            <a:pPr lvl="0" hangingPunct="1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8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ā</a:t>
            </a:r>
            <a:r>
              <a:rPr lang="en-US" sz="28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is average acceleration</a:t>
            </a:r>
          </a:p>
          <a:p>
            <a:pPr lvl="0" hangingPunct="1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8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</a:t>
            </a:r>
            <a:r>
              <a:rPr lang="en-US" sz="28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US" sz="28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is final velocity</a:t>
            </a:r>
          </a:p>
          <a:p>
            <a:pPr lvl="0" hangingPunct="1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8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</a:t>
            </a:r>
            <a:r>
              <a:rPr lang="en-US" sz="28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US" sz="28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is starting velocity</a:t>
            </a:r>
          </a:p>
          <a:p>
            <a:pPr lvl="0" hangingPunct="1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8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US" sz="28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US" sz="28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is final time</a:t>
            </a:r>
          </a:p>
          <a:p>
            <a:pPr lvl="0" hangingPunct="1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en-US" sz="2800" b="1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US" sz="2800" b="1" baseline="-250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en-US" sz="2800" dirty="0">
                <a:solidFill>
                  <a:srgbClr val="83CA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is starting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137" y="423333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</a:rPr>
              <a:t>Example 8</a:t>
            </a:r>
          </a:p>
        </p:txBody>
      </p:sp>
      <p:sp>
        <p:nvSpPr>
          <p:cNvPr id="6" name="Rectangle 7"/>
          <p:cNvSpPr/>
          <p:nvPr/>
        </p:nvSpPr>
        <p:spPr>
          <a:xfrm>
            <a:off x="533520" y="1523880"/>
            <a:ext cx="8153280" cy="393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 shark sitting in the lift of the M\V OCEARCH is at rest. After being released from the lift the shark begins to swim away. Four seconds later, the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shark’s velocity has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increased to 2 m/s.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What is the shark’s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average acceleration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while swimming away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from the ship?</a:t>
            </a:r>
          </a:p>
        </p:txBody>
      </p:sp>
      <p:pic>
        <p:nvPicPr>
          <p:cNvPr id="7" name="Picture 8" descr="http://newenglandboating.com/wp-content/uploads/2013/08/OSEARCH_Betsy-3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43400" y="2895479"/>
            <a:ext cx="4267080" cy="313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2486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</a:rPr>
              <a:t>Example 8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Step 1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/>
              <a:t>Identify the information: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ā = (v</a:t>
            </a:r>
            <a:r>
              <a:rPr lang="en-US" sz="2800" baseline="-25000" dirty="0"/>
              <a:t>2</a:t>
            </a:r>
            <a:r>
              <a:rPr lang="en-US" sz="2800" dirty="0"/>
              <a:t>-v</a:t>
            </a:r>
            <a:r>
              <a:rPr lang="en-US" sz="2800" baseline="-25000" dirty="0"/>
              <a:t>1</a:t>
            </a:r>
            <a:r>
              <a:rPr lang="en-US" sz="2800" dirty="0"/>
              <a:t>) / (t</a:t>
            </a:r>
            <a:r>
              <a:rPr lang="en-US" sz="2800" baseline="-25000" dirty="0"/>
              <a:t>2</a:t>
            </a:r>
            <a:r>
              <a:rPr lang="en-US" sz="2800" dirty="0"/>
              <a:t> – t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800" dirty="0"/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ā = What we are solving for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v</a:t>
            </a:r>
            <a:r>
              <a:rPr lang="en-US" sz="2800" baseline="-25000" dirty="0"/>
              <a:t>2</a:t>
            </a:r>
            <a:r>
              <a:rPr lang="en-US" sz="2800" dirty="0"/>
              <a:t> = 2 m/s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v</a:t>
            </a:r>
            <a:r>
              <a:rPr lang="en-US" sz="2800" baseline="-25000" dirty="0"/>
              <a:t>1</a:t>
            </a:r>
            <a:r>
              <a:rPr lang="en-US" sz="2800" dirty="0"/>
              <a:t> = 0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t</a:t>
            </a:r>
            <a:r>
              <a:rPr lang="en-US" sz="2800" baseline="-25000" dirty="0"/>
              <a:t>2</a:t>
            </a:r>
            <a:r>
              <a:rPr lang="en-US" sz="2800" dirty="0"/>
              <a:t> = 4 seconds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800" dirty="0"/>
              <a:t>		t</a:t>
            </a:r>
            <a:r>
              <a:rPr lang="en-US" sz="2800" baseline="-25000" dirty="0"/>
              <a:t>1</a:t>
            </a:r>
            <a:r>
              <a:rPr lang="en-US" sz="2800" dirty="0"/>
              <a:t> = 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28" y="422486"/>
            <a:ext cx="8932863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+mn-lt"/>
              </a:rPr>
              <a:t>Example 8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3886200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Step 2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/>
              <a:t>Plug in the information: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400" dirty="0"/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ā = (2 m/s - 0) / (4 seconds – 0 seconds)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400" dirty="0"/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Step 3</a:t>
            </a:r>
            <a:r>
              <a:rPr lang="en-US" sz="2400" dirty="0"/>
              <a:t>. Solve the equation: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400" dirty="0"/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ā = (2 m/s) / (4 seconds)</a:t>
            </a:r>
          </a:p>
          <a:p>
            <a:pPr marL="342720" lvl="0" indent="-342720" hangingPunct="1">
              <a:lnSpc>
                <a:spcPct val="90000"/>
              </a:lnSpc>
              <a:spcBef>
                <a:spcPts val="59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/>
              <a:t>	ā =  0.5 m/s</a:t>
            </a:r>
            <a:r>
              <a:rPr lang="en-US" sz="2400" baseline="30000" dirty="0"/>
              <a:t>2</a:t>
            </a:r>
          </a:p>
        </p:txBody>
      </p:sp>
      <p:sp>
        <p:nvSpPr>
          <p:cNvPr id="7" name="Rectangle 7"/>
          <p:cNvSpPr/>
          <p:nvPr/>
        </p:nvSpPr>
        <p:spPr>
          <a:xfrm>
            <a:off x="533520" y="5257800"/>
            <a:ext cx="7924680" cy="75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The shark was accelerating 0.5 m/s</a:t>
            </a:r>
            <a:r>
              <a:rPr lang="en-US" sz="2400" b="1" i="1" u="none" strike="noStrike" baseline="3000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2</a:t>
            </a:r>
            <a:r>
              <a:rPr lang="en-US" sz="2400" b="1" i="1" u="none" strike="noStrike" baseline="0" dirty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Microsoft YaHei" pitchFamily="2"/>
                <a:cs typeface="Mangal" pitchFamily="2"/>
              </a:rPr>
              <a:t> as it swam away from the ship</a:t>
            </a:r>
            <a:r>
              <a:rPr lang="en-US" sz="2400" b="1" i="1" u="none" strike="noStrike" baseline="0" dirty="0">
                <a:ln>
                  <a:noFill/>
                </a:ln>
                <a:solidFill>
                  <a:srgbClr val="009999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23333"/>
            <a:ext cx="9144000" cy="846667"/>
          </a:xfrm>
          <a:prstGeom prst="rect">
            <a:avLst/>
          </a:prstGeom>
          <a:solidFill>
            <a:srgbClr val="008B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Example 9</a:t>
            </a:r>
          </a:p>
        </p:txBody>
      </p:sp>
      <p:sp>
        <p:nvSpPr>
          <p:cNvPr id="6" name="Rectangle 7"/>
          <p:cNvSpPr/>
          <p:nvPr/>
        </p:nvSpPr>
        <p:spPr>
          <a:xfrm>
            <a:off x="533520" y="1600200"/>
            <a:ext cx="7892999" cy="265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 great white is cruising leisurely at a velocity of 1.5 mph (2.4 kph). Suddenly, it senses a lone seal straight ahead in the distance. The shark picks up speed 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3.6 s later has caught the seal while having a velocity of 20 mph (32.2 kph).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What is the shark’s average velocity during the hunt?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38810"/>
            <a:ext cx="1409700" cy="2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982" y="6176668"/>
            <a:ext cx="6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BCC"/>
                </a:solidFill>
              </a:rPr>
              <a:t>/</a:t>
            </a:r>
            <a:r>
              <a:rPr lang="en-US" sz="1600" dirty="0" smtClean="0"/>
              <a:t>  Physics of Shark Movement 2 Real World Applications Part 3 </a:t>
            </a:r>
            <a:r>
              <a:rPr lang="en-US" sz="1600" dirty="0" smtClean="0">
                <a:solidFill>
                  <a:srgbClr val="008BCC"/>
                </a:solidFill>
              </a:rPr>
              <a:t>2016</a:t>
            </a:r>
            <a:endParaRPr lang="en-US" sz="1600" dirty="0">
              <a:solidFill>
                <a:srgbClr val="008B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1225</Words>
  <Application>Microsoft Macintosh PowerPoint</Application>
  <PresentationFormat>On-screen Show (4:3)</PresentationFormat>
  <Paragraphs>255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</vt:lpstr>
      <vt:lpstr>PowerPoint Presentation</vt:lpstr>
      <vt:lpstr>PowerPoint Presentation</vt:lpstr>
      <vt:lpstr>Acceleration</vt:lpstr>
      <vt:lpstr>Acceleration</vt:lpstr>
      <vt:lpstr>Acceleration</vt:lpstr>
      <vt:lpstr>Example 8</vt:lpstr>
      <vt:lpstr>Example 8</vt:lpstr>
      <vt:lpstr>Example 8</vt:lpstr>
      <vt:lpstr>Example 9</vt:lpstr>
      <vt:lpstr>Example 9</vt:lpstr>
      <vt:lpstr>Example 9</vt:lpstr>
      <vt:lpstr>Example 9</vt:lpstr>
      <vt:lpstr>Practice Problems</vt:lpstr>
      <vt:lpstr>Practice Problems</vt:lpstr>
      <vt:lpstr>Acceleration</vt:lpstr>
      <vt:lpstr>Example 10</vt:lpstr>
      <vt:lpstr>In Class Discussion</vt:lpstr>
      <vt:lpstr>Practice Problems</vt:lpstr>
      <vt:lpstr>PowerPoint Presentation</vt:lpstr>
      <vt:lpstr>Accelerometers on Sharks</vt:lpstr>
      <vt:lpstr>Accelerometers on sharks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Landry's</dc:creator>
  <cp:lastModifiedBy>Ami</cp:lastModifiedBy>
  <cp:revision>156</cp:revision>
  <dcterms:created xsi:type="dcterms:W3CDTF">2013-10-15T14:12:25Z</dcterms:created>
  <dcterms:modified xsi:type="dcterms:W3CDTF">2016-05-16T15:52:47Z</dcterms:modified>
</cp:coreProperties>
</file>