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57" autoAdjust="0"/>
    <p:restoredTop sz="94660"/>
  </p:normalViewPr>
  <p:slideViewPr>
    <p:cSldViewPr>
      <p:cViewPr varScale="1">
        <p:scale>
          <a:sx n="81" d="100"/>
          <a:sy n="81" d="100"/>
        </p:scale>
        <p:origin x="-2088" y="-11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2"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4"/>
          <p:cNvSpPr>
            <a:spLocks noGrp="1" noChangeArrowheads="1"/>
          </p:cNvSpPr>
          <p:nvPr>
            <p:ph type="dt"/>
          </p:nvPr>
        </p:nvSpPr>
        <p:spPr bwMode="auto">
          <a:xfrm>
            <a:off x="3884613" y="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cs typeface="Lucida Sans Unicode" panose="020B0602030504020204" pitchFamily="34" charset="0"/>
              </a:defRPr>
            </a:lvl1pPr>
          </a:lstStyle>
          <a:p>
            <a:pPr>
              <a:defRPr/>
            </a:pPr>
            <a:endParaRPr lang="en-US" altLang="en-US"/>
          </a:p>
        </p:txBody>
      </p:sp>
      <p:sp>
        <p:nvSpPr>
          <p:cNvPr id="2054" name="Rectangle 5"/>
          <p:cNvSpPr>
            <a:spLocks noGrp="1" noRot="1" noChangeAspect="1" noChangeArrowheads="1"/>
          </p:cNvSpPr>
          <p:nvPr>
            <p:ph type="sldImg"/>
          </p:nvPr>
        </p:nvSpPr>
        <p:spPr bwMode="auto">
          <a:xfrm>
            <a:off x="1143000" y="685800"/>
            <a:ext cx="4568825" cy="3425825"/>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6"/>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2056" name="Text Box 7"/>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 name="Rectangle 8"/>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cs typeface="Lucida Sans Unicode" panose="020B0602030504020204" pitchFamily="34" charset="0"/>
              </a:defRPr>
            </a:lvl1pPr>
          </a:lstStyle>
          <a:p>
            <a:pPr>
              <a:defRPr/>
            </a:pPr>
            <a:fld id="{E1DF85A1-AC6B-4517-9F5A-75E8EE5C04D5}" type="slidenum">
              <a:rPr lang="en-US" altLang="en-US"/>
              <a:pPr>
                <a:defRPr/>
              </a:pPr>
              <a:t>‹#›</a:t>
            </a:fld>
            <a:endParaRPr lang="en-US" altLang="en-US"/>
          </a:p>
        </p:txBody>
      </p:sp>
    </p:spTree>
    <p:extLst>
      <p:ext uri="{BB962C8B-B14F-4D97-AF65-F5344CB8AC3E}">
        <p14:creationId xmlns:p14="http://schemas.microsoft.com/office/powerpoint/2010/main" val="36448747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A7E7E36C-985D-4CF4-B828-9F4058121889}" type="slidenum">
              <a:rPr lang="en-US" altLang="en-US">
                <a:solidFill>
                  <a:srgbClr val="000000"/>
                </a:solidFill>
              </a:rPr>
              <a:pPr>
                <a:buClrTx/>
                <a:buFontTx/>
                <a:buNone/>
              </a:pPr>
              <a:t>2</a:t>
            </a:fld>
            <a:endParaRPr lang="en-US" altLang="en-US">
              <a:solidFill>
                <a:srgbClr val="000000"/>
              </a:solidFill>
            </a:endParaRPr>
          </a:p>
        </p:txBody>
      </p:sp>
      <p:sp>
        <p:nvSpPr>
          <p:cNvPr id="512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DC7F1E2-665F-4FB6-8C59-DA40CDE82DB6}" type="slidenum">
              <a:rPr lang="en-US" altLang="en-US">
                <a:solidFill>
                  <a:srgbClr val="000000"/>
                </a:solidFill>
              </a:rPr>
              <a:pPr>
                <a:buClrTx/>
                <a:buFontTx/>
                <a:buNone/>
              </a:pPr>
              <a:t>11</a:t>
            </a:fld>
            <a:endParaRPr lang="en-US" altLang="en-US">
              <a:solidFill>
                <a:srgbClr val="000000"/>
              </a:solidFill>
            </a:endParaRPr>
          </a:p>
        </p:txBody>
      </p:sp>
      <p:sp>
        <p:nvSpPr>
          <p:cNvPr id="23555"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56A5F7B7-E462-4EA7-9D7E-DB164469CE21}" type="slidenum">
              <a:rPr lang="en-US" altLang="en-US">
                <a:solidFill>
                  <a:srgbClr val="000000"/>
                </a:solidFill>
              </a:rPr>
              <a:pPr>
                <a:buClrTx/>
                <a:buFontTx/>
                <a:buNone/>
              </a:pPr>
              <a:t>12</a:t>
            </a:fld>
            <a:endParaRPr lang="en-US" altLang="en-US">
              <a:solidFill>
                <a:srgbClr val="000000"/>
              </a:solidFill>
            </a:endParaRPr>
          </a:p>
        </p:txBody>
      </p:sp>
      <p:sp>
        <p:nvSpPr>
          <p:cNvPr id="2560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2560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a:buClrTx/>
              <a:buFontTx/>
              <a:buNone/>
            </a:pPr>
            <a:fld id="{2EBF7E4A-D4AB-4CB2-A7AD-27E099CCF753}" type="slidenum">
              <a:rPr lang="en-US" altLang="en-US" sz="1200">
                <a:solidFill>
                  <a:srgbClr val="000000"/>
                </a:solidFill>
              </a:rPr>
              <a:pPr algn="r">
                <a:buClrTx/>
                <a:buFontTx/>
                <a:buNone/>
              </a:pPr>
              <a:t>12</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2893DB56-C0B7-47C1-BF87-56CE864942F1}" type="slidenum">
              <a:rPr lang="en-US" altLang="en-US">
                <a:solidFill>
                  <a:srgbClr val="000000"/>
                </a:solidFill>
              </a:rPr>
              <a:pPr>
                <a:buClrTx/>
                <a:buFontTx/>
                <a:buNone/>
              </a:pPr>
              <a:t>3</a:t>
            </a:fld>
            <a:endParaRPr lang="en-US" altLang="en-US">
              <a:solidFill>
                <a:srgbClr val="000000"/>
              </a:solidFill>
            </a:endParaRPr>
          </a:p>
        </p:txBody>
      </p:sp>
      <p:sp>
        <p:nvSpPr>
          <p:cNvPr id="7171"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2C521277-1196-44C4-8385-E8BA12B35390}" type="slidenum">
              <a:rPr lang="en-US" altLang="en-US">
                <a:solidFill>
                  <a:srgbClr val="000000"/>
                </a:solidFill>
              </a:rPr>
              <a:pPr>
                <a:buClrTx/>
                <a:buFontTx/>
                <a:buNone/>
              </a:pPr>
              <a:t>4</a:t>
            </a:fld>
            <a:endParaRPr lang="en-US" altLang="en-US">
              <a:solidFill>
                <a:srgbClr val="000000"/>
              </a:solidFill>
            </a:endParaRPr>
          </a:p>
        </p:txBody>
      </p:sp>
      <p:sp>
        <p:nvSpPr>
          <p:cNvPr id="921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AC45D76B-A084-45CC-AD11-F0CF855672E1}" type="slidenum">
              <a:rPr lang="en-US" altLang="en-US">
                <a:solidFill>
                  <a:srgbClr val="000000"/>
                </a:solidFill>
              </a:rPr>
              <a:pPr>
                <a:buClrTx/>
                <a:buFontTx/>
                <a:buNone/>
              </a:pPr>
              <a:t>5</a:t>
            </a:fld>
            <a:endParaRPr lang="en-US" altLang="en-US">
              <a:solidFill>
                <a:srgbClr val="000000"/>
              </a:solidFill>
            </a:endParaRPr>
          </a:p>
        </p:txBody>
      </p:sp>
      <p:sp>
        <p:nvSpPr>
          <p:cNvPr id="11267"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9DECDF0-4CB6-474F-B510-6BE498975341}" type="slidenum">
              <a:rPr lang="en-US" altLang="en-US">
                <a:solidFill>
                  <a:srgbClr val="000000"/>
                </a:solidFill>
              </a:rPr>
              <a:pPr>
                <a:buClrTx/>
                <a:buFontTx/>
                <a:buNone/>
              </a:pPr>
              <a:t>6</a:t>
            </a:fld>
            <a:endParaRPr lang="en-US" altLang="en-US">
              <a:solidFill>
                <a:srgbClr val="000000"/>
              </a:solidFill>
            </a:endParaRPr>
          </a:p>
        </p:txBody>
      </p:sp>
      <p:sp>
        <p:nvSpPr>
          <p:cNvPr id="13315"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424C448-79C6-48F3-92D7-111B776C336C}" type="slidenum">
              <a:rPr lang="en-US" altLang="en-US">
                <a:solidFill>
                  <a:srgbClr val="000000"/>
                </a:solidFill>
              </a:rPr>
              <a:pPr>
                <a:buClrTx/>
                <a:buFontTx/>
                <a:buNone/>
              </a:pPr>
              <a:t>7</a:t>
            </a:fld>
            <a:endParaRPr lang="en-US" altLang="en-US">
              <a:solidFill>
                <a:srgbClr val="000000"/>
              </a:solidFill>
            </a:endParaRPr>
          </a:p>
        </p:txBody>
      </p:sp>
      <p:sp>
        <p:nvSpPr>
          <p:cNvPr id="1536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26FDCDE6-5D83-4762-B25D-13E670B1EE73}" type="slidenum">
              <a:rPr lang="en-US" altLang="en-US">
                <a:solidFill>
                  <a:srgbClr val="000000"/>
                </a:solidFill>
              </a:rPr>
              <a:pPr>
                <a:buClrTx/>
                <a:buFontTx/>
                <a:buNone/>
              </a:pPr>
              <a:t>8</a:t>
            </a:fld>
            <a:endParaRPr lang="en-US" altLang="en-US">
              <a:solidFill>
                <a:srgbClr val="000000"/>
              </a:solidFill>
            </a:endParaRPr>
          </a:p>
        </p:txBody>
      </p:sp>
      <p:sp>
        <p:nvSpPr>
          <p:cNvPr id="17411"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D5651F6-32B9-485B-95D6-99D9DD125129}" type="slidenum">
              <a:rPr lang="en-US" altLang="en-US">
                <a:solidFill>
                  <a:srgbClr val="000000"/>
                </a:solidFill>
              </a:rPr>
              <a:pPr>
                <a:buClrTx/>
                <a:buFontTx/>
                <a:buNone/>
              </a:pPr>
              <a:t>9</a:t>
            </a:fld>
            <a:endParaRPr lang="en-US" altLang="en-US">
              <a:solidFill>
                <a:srgbClr val="000000"/>
              </a:solidFill>
            </a:endParaRPr>
          </a:p>
        </p:txBody>
      </p:sp>
      <p:sp>
        <p:nvSpPr>
          <p:cNvPr id="1945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8E238FD-6652-4581-9292-82037ACD0E63}" type="slidenum">
              <a:rPr lang="en-US" altLang="en-US">
                <a:solidFill>
                  <a:srgbClr val="000000"/>
                </a:solidFill>
              </a:rPr>
              <a:pPr>
                <a:buClrTx/>
                <a:buFontTx/>
                <a:buNone/>
              </a:pPr>
              <a:t>10</a:t>
            </a:fld>
            <a:endParaRPr lang="en-US" altLang="en-US">
              <a:solidFill>
                <a:srgbClr val="000000"/>
              </a:solidFill>
            </a:endParaRPr>
          </a:p>
        </p:txBody>
      </p:sp>
      <p:sp>
        <p:nvSpPr>
          <p:cNvPr id="21507"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AC9C83-EE63-4938-A4C1-A50ACEEDCB9F}" type="slidenum">
              <a:rPr lang="en-US" altLang="en-US"/>
              <a:pPr>
                <a:defRPr/>
              </a:pPr>
              <a:t>‹#›</a:t>
            </a:fld>
            <a:endParaRPr lang="en-US" altLang="en-US"/>
          </a:p>
        </p:txBody>
      </p:sp>
    </p:spTree>
    <p:extLst>
      <p:ext uri="{BB962C8B-B14F-4D97-AF65-F5344CB8AC3E}">
        <p14:creationId xmlns:p14="http://schemas.microsoft.com/office/powerpoint/2010/main" val="232182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41204C8-0B3A-4B5A-9A2D-9B21E4353619}" type="slidenum">
              <a:rPr lang="en-US" altLang="en-US"/>
              <a:pPr>
                <a:defRPr/>
              </a:pPr>
              <a:t>‹#›</a:t>
            </a:fld>
            <a:endParaRPr lang="en-US" altLang="en-US"/>
          </a:p>
        </p:txBody>
      </p:sp>
    </p:spTree>
    <p:extLst>
      <p:ext uri="{BB962C8B-B14F-4D97-AF65-F5344CB8AC3E}">
        <p14:creationId xmlns:p14="http://schemas.microsoft.com/office/powerpoint/2010/main" val="6257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00FA8BC-D4F4-4B91-BDC8-5F58AEE2264F}" type="slidenum">
              <a:rPr lang="en-US" altLang="en-US"/>
              <a:pPr>
                <a:defRPr/>
              </a:pPr>
              <a:t>‹#›</a:t>
            </a:fld>
            <a:endParaRPr lang="en-US" altLang="en-US"/>
          </a:p>
        </p:txBody>
      </p:sp>
    </p:spTree>
    <p:extLst>
      <p:ext uri="{BB962C8B-B14F-4D97-AF65-F5344CB8AC3E}">
        <p14:creationId xmlns:p14="http://schemas.microsoft.com/office/powerpoint/2010/main" val="307573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311E89A-25A5-4939-932B-29B1837D1D7B}" type="slidenum">
              <a:rPr lang="en-US" altLang="en-US"/>
              <a:pPr>
                <a:defRPr/>
              </a:pPr>
              <a:t>‹#›</a:t>
            </a:fld>
            <a:endParaRPr lang="en-US" altLang="en-US"/>
          </a:p>
        </p:txBody>
      </p:sp>
    </p:spTree>
    <p:extLst>
      <p:ext uri="{BB962C8B-B14F-4D97-AF65-F5344CB8AC3E}">
        <p14:creationId xmlns:p14="http://schemas.microsoft.com/office/powerpoint/2010/main" val="122259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A25BC18D-D915-4162-A247-9DDA9D14C003}" type="slidenum">
              <a:rPr lang="en-US" altLang="en-US"/>
              <a:pPr>
                <a:defRPr/>
              </a:pPr>
              <a:t>‹#›</a:t>
            </a:fld>
            <a:endParaRPr lang="en-US" altLang="en-US"/>
          </a:p>
        </p:txBody>
      </p:sp>
    </p:spTree>
    <p:extLst>
      <p:ext uri="{BB962C8B-B14F-4D97-AF65-F5344CB8AC3E}">
        <p14:creationId xmlns:p14="http://schemas.microsoft.com/office/powerpoint/2010/main" val="222180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9791D390-9FF9-4AD1-A2D3-AE8128424566}" type="slidenum">
              <a:rPr lang="en-US" altLang="en-US"/>
              <a:pPr>
                <a:defRPr/>
              </a:pPr>
              <a:t>‹#›</a:t>
            </a:fld>
            <a:endParaRPr lang="en-US" altLang="en-US"/>
          </a:p>
        </p:txBody>
      </p:sp>
    </p:spTree>
    <p:extLst>
      <p:ext uri="{BB962C8B-B14F-4D97-AF65-F5344CB8AC3E}">
        <p14:creationId xmlns:p14="http://schemas.microsoft.com/office/powerpoint/2010/main" val="233067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BC2A71C5-F3E7-4FDE-B3AB-4B331BEDAE80}" type="slidenum">
              <a:rPr lang="en-US" altLang="en-US"/>
              <a:pPr>
                <a:defRPr/>
              </a:pPr>
              <a:t>‹#›</a:t>
            </a:fld>
            <a:endParaRPr lang="en-US" altLang="en-US"/>
          </a:p>
        </p:txBody>
      </p:sp>
    </p:spTree>
    <p:extLst>
      <p:ext uri="{BB962C8B-B14F-4D97-AF65-F5344CB8AC3E}">
        <p14:creationId xmlns:p14="http://schemas.microsoft.com/office/powerpoint/2010/main" val="384873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BB51A632-DC85-4DE2-B73E-99654E27ED62}" type="slidenum">
              <a:rPr lang="en-US" altLang="en-US"/>
              <a:pPr>
                <a:defRPr/>
              </a:pPr>
              <a:t>‹#›</a:t>
            </a:fld>
            <a:endParaRPr lang="en-US" altLang="en-US"/>
          </a:p>
        </p:txBody>
      </p:sp>
    </p:spTree>
    <p:extLst>
      <p:ext uri="{BB962C8B-B14F-4D97-AF65-F5344CB8AC3E}">
        <p14:creationId xmlns:p14="http://schemas.microsoft.com/office/powerpoint/2010/main" val="79190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FB46FD3-5311-4DD1-A0C0-7624F0B48D21}" type="slidenum">
              <a:rPr lang="en-US" altLang="en-US"/>
              <a:pPr>
                <a:defRPr/>
              </a:pPr>
              <a:t>‹#›</a:t>
            </a:fld>
            <a:endParaRPr lang="en-US" altLang="en-US"/>
          </a:p>
        </p:txBody>
      </p:sp>
    </p:spTree>
    <p:extLst>
      <p:ext uri="{BB962C8B-B14F-4D97-AF65-F5344CB8AC3E}">
        <p14:creationId xmlns:p14="http://schemas.microsoft.com/office/powerpoint/2010/main" val="121317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529E4A8-2929-426E-927A-13124DD950CA}" type="slidenum">
              <a:rPr lang="en-US" altLang="en-US"/>
              <a:pPr>
                <a:defRPr/>
              </a:pPr>
              <a:t>‹#›</a:t>
            </a:fld>
            <a:endParaRPr lang="en-US" altLang="en-US"/>
          </a:p>
        </p:txBody>
      </p:sp>
    </p:spTree>
    <p:extLst>
      <p:ext uri="{BB962C8B-B14F-4D97-AF65-F5344CB8AC3E}">
        <p14:creationId xmlns:p14="http://schemas.microsoft.com/office/powerpoint/2010/main" val="347978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ECBE468-2BB9-43B7-99E9-B4F74084F455}" type="slidenum">
              <a:rPr lang="en-US" altLang="en-US"/>
              <a:pPr>
                <a:defRPr/>
              </a:pPr>
              <a:t>‹#›</a:t>
            </a:fld>
            <a:endParaRPr lang="en-US" altLang="en-US"/>
          </a:p>
        </p:txBody>
      </p:sp>
    </p:spTree>
    <p:extLst>
      <p:ext uri="{BB962C8B-B14F-4D97-AF65-F5344CB8AC3E}">
        <p14:creationId xmlns:p14="http://schemas.microsoft.com/office/powerpoint/2010/main" val="837415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64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defRPr>
            </a:lvl1pPr>
          </a:lstStyle>
          <a:p>
            <a:pPr>
              <a:defRPr/>
            </a:pPr>
            <a:fld id="{705EBF9B-5F83-4B71-9FAE-FC103BDB0D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emf"/><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em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jpeg"/><Relationship Id="rId5" Type="http://schemas.openxmlformats.org/officeDocument/2006/relationships/image" Target="../media/image3.emf"/><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1138" y="211138"/>
            <a:ext cx="8707437" cy="5683250"/>
          </a:xfrm>
          <a:prstGeom prst="rect">
            <a:avLst/>
          </a:prstGeom>
          <a:solidFill>
            <a:srgbClr val="008BCC"/>
          </a:solidFill>
        </p:spPr>
        <p:style>
          <a:lnRef idx="1">
            <a:schemeClr val="accent1"/>
          </a:lnRef>
          <a:fillRef idx="3">
            <a:schemeClr val="accent1"/>
          </a:fillRef>
          <a:effectRef idx="2">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n-US"/>
          </a:p>
        </p:txBody>
      </p:sp>
      <p:pic>
        <p:nvPicPr>
          <p:cNvPr id="307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975" y="661988"/>
            <a:ext cx="23209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9"/>
          <p:cNvSpPr txBox="1">
            <a:spLocks noChangeArrowheads="1"/>
          </p:cNvSpPr>
          <p:nvPr/>
        </p:nvSpPr>
        <p:spPr bwMode="auto">
          <a:xfrm>
            <a:off x="211138" y="6176963"/>
            <a:ext cx="3832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1600">
                <a:solidFill>
                  <a:srgbClr val="008BCC"/>
                </a:solidFill>
              </a:rPr>
              <a:t>/</a:t>
            </a:r>
            <a:r>
              <a:rPr lang="en-US" altLang="en-US" sz="1600"/>
              <a:t>  STEM </a:t>
            </a:r>
            <a:r>
              <a:rPr lang="en-US" altLang="en-US" sz="1600">
                <a:solidFill>
                  <a:srgbClr val="008BCC"/>
                </a:solidFill>
              </a:rPr>
              <a:t>Learning Sponsors:</a:t>
            </a:r>
          </a:p>
        </p:txBody>
      </p:sp>
      <p:grpSp>
        <p:nvGrpSpPr>
          <p:cNvPr id="3077" name="Group 7"/>
          <p:cNvGrpSpPr>
            <a:grpSpLocks/>
          </p:cNvGrpSpPr>
          <p:nvPr/>
        </p:nvGrpSpPr>
        <p:grpSpPr bwMode="auto">
          <a:xfrm>
            <a:off x="636588" y="2620963"/>
            <a:ext cx="7978775" cy="1589087"/>
            <a:chOff x="638411" y="1888128"/>
            <a:chExt cx="7979102" cy="1588127"/>
          </a:xfrm>
        </p:grpSpPr>
        <p:sp>
          <p:nvSpPr>
            <p:cNvPr id="3079" name="TextBox 8"/>
            <p:cNvSpPr txBox="1">
              <a:spLocks noChangeArrowheads="1"/>
            </p:cNvSpPr>
            <p:nvPr/>
          </p:nvSpPr>
          <p:spPr bwMode="auto">
            <a:xfrm>
              <a:off x="638411" y="1888128"/>
              <a:ext cx="7979102"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60000"/>
                </a:lnSpc>
                <a:buClr>
                  <a:srgbClr val="000000"/>
                </a:buClr>
                <a:buSzPct val="100000"/>
                <a:buFont typeface="Times New Roman" panose="02020603050405020304" pitchFamily="18" charset="0"/>
                <a:buNone/>
              </a:pPr>
              <a:r>
                <a:rPr lang="en-US" altLang="en-US" sz="4400">
                  <a:latin typeface="Calibri" panose="020F0502020204030204" pitchFamily="34" charset="0"/>
                  <a:ea typeface="Gotham"/>
                  <a:cs typeface="Gotham"/>
                </a:rPr>
                <a:t>Physics of Shark Movement 2</a:t>
              </a:r>
              <a:r>
                <a:rPr lang="en-US" altLang="en-US" sz="4400" baseline="30000">
                  <a:latin typeface="Calibri" panose="020F0502020204030204" pitchFamily="34" charset="0"/>
                  <a:ea typeface="Gotham"/>
                  <a:cs typeface="Gotham"/>
                </a:rPr>
                <a:t> </a:t>
              </a:r>
            </a:p>
            <a:p>
              <a:pPr>
                <a:lnSpc>
                  <a:spcPct val="60000"/>
                </a:lnSpc>
                <a:spcAft>
                  <a:spcPts val="3600"/>
                </a:spcAft>
                <a:buClr>
                  <a:srgbClr val="000000"/>
                </a:buClr>
                <a:buSzPct val="100000"/>
                <a:buFont typeface="Times New Roman" panose="02020603050405020304" pitchFamily="18" charset="0"/>
                <a:buNone/>
              </a:pPr>
              <a:r>
                <a:rPr lang="en-US" altLang="en-US" sz="6000" b="1" baseline="30000">
                  <a:latin typeface="Gotham"/>
                  <a:ea typeface="Gotham"/>
                  <a:cs typeface="Gotham"/>
                </a:rPr>
                <a:t>  </a:t>
              </a:r>
              <a:r>
                <a:rPr lang="en-US" altLang="en-US" sz="2800" b="1">
                  <a:latin typeface="Gotham"/>
                  <a:ea typeface="Gotham"/>
                  <a:cs typeface="Gotham"/>
                </a:rPr>
                <a:t>Real World Applications</a:t>
              </a:r>
            </a:p>
            <a:p>
              <a:pPr>
                <a:lnSpc>
                  <a:spcPct val="60000"/>
                </a:lnSpc>
                <a:spcAft>
                  <a:spcPts val="3600"/>
                </a:spcAft>
                <a:buClr>
                  <a:srgbClr val="000000"/>
                </a:buClr>
                <a:buSzPct val="100000"/>
                <a:buFont typeface="Times New Roman" panose="02020603050405020304" pitchFamily="18" charset="0"/>
                <a:buNone/>
              </a:pPr>
              <a:r>
                <a:rPr lang="en-US" altLang="en-US" sz="2800" b="1">
                  <a:latin typeface="Gotham"/>
                  <a:ea typeface="Gotham"/>
                  <a:cs typeface="Gotham"/>
                </a:rPr>
                <a:t>Part 2 Speed</a:t>
              </a:r>
              <a:endParaRPr lang="en-US" altLang="en-US" sz="2800" b="1" baseline="30000">
                <a:latin typeface="Gotham"/>
                <a:ea typeface="Gotham"/>
                <a:cs typeface="Gotham"/>
              </a:endParaRPr>
            </a:p>
          </p:txBody>
        </p:sp>
        <p:sp>
          <p:nvSpPr>
            <p:cNvPr id="3080" name="TextBox 6"/>
            <p:cNvSpPr txBox="1">
              <a:spLocks noChangeArrowheads="1"/>
            </p:cNvSpPr>
            <p:nvPr/>
          </p:nvSpPr>
          <p:spPr bwMode="auto">
            <a:xfrm>
              <a:off x="638411" y="2208209"/>
              <a:ext cx="42917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3200" b="1">
                  <a:latin typeface="Gotham"/>
                  <a:ea typeface="Gotham"/>
                  <a:cs typeface="Gotham"/>
                </a:rPr>
                <a:t>/</a:t>
              </a:r>
            </a:p>
          </p:txBody>
        </p:sp>
      </p:grpSp>
      <p:pic>
        <p:nvPicPr>
          <p:cNvPr id="3078" name="Picture 1" descr="OCEARCH_Curriculum_3 logo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5213" y="6049963"/>
            <a:ext cx="27622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6075"/>
            <a:ext cx="90297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4400">
                <a:latin typeface="Calibri" panose="020F0502020204030204" pitchFamily="34" charset="0"/>
              </a:rPr>
              <a:t>In Class Activity</a:t>
            </a:r>
          </a:p>
        </p:txBody>
      </p:sp>
      <p:sp>
        <p:nvSpPr>
          <p:cNvPr id="12293" name="Text Box 5"/>
          <p:cNvSpPr txBox="1">
            <a:spLocks noChangeArrowheads="1"/>
          </p:cNvSpPr>
          <p:nvPr/>
        </p:nvSpPr>
        <p:spPr bwMode="auto">
          <a:xfrm>
            <a:off x="457200" y="143033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9600" indent="-606425">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rgbClr val="000000"/>
                </a:solidFill>
                <a:latin typeface="Arial" panose="020B0604020202020204" pitchFamily="34" charset="0"/>
                <a:ea typeface="Microsoft YaHei" panose="020B0503020204020204" pitchFamily="34" charset="-122"/>
              </a:defRPr>
            </a:lvl1pPr>
            <a:lvl2pPr marL="40005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rgbClr val="000000"/>
                </a:solidFill>
                <a:latin typeface="Arial" panose="020B0604020202020204" pitchFamily="34" charset="0"/>
                <a:ea typeface="Microsoft YaHei" panose="020B0503020204020204" pitchFamily="34" charset="-122"/>
              </a:defRPr>
            </a:lvl2pPr>
            <a:lvl3pPr marL="80010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rgbClr val="000000"/>
                </a:solidFill>
                <a:latin typeface="Arial" panose="020B0604020202020204" pitchFamily="34" charset="0"/>
                <a:ea typeface="Microsoft YaHei" panose="020B0503020204020204" pitchFamily="34" charset="-122"/>
              </a:defRPr>
            </a:lvl3pPr>
            <a:lvl4pP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rgbClr val="000000"/>
                </a:solidFill>
                <a:latin typeface="Arial" panose="020B0604020202020204" pitchFamily="34" charset="0"/>
                <a:ea typeface="Microsoft YaHei" panose="020B0503020204020204" pitchFamily="34" charset="-122"/>
              </a:defRPr>
            </a:lvl4pPr>
            <a:lvl5pP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Bef>
                <a:spcPts val="700"/>
              </a:spcBef>
              <a:buSzPct val="100000"/>
              <a:defRPr/>
            </a:pPr>
            <a:r>
              <a:rPr lang="en-US" altLang="en-US" sz="2800" dirty="0" smtClean="0"/>
              <a:t>Are the following examples of average speed or instantaneous speed? </a:t>
            </a:r>
          </a:p>
          <a:p>
            <a:pPr eaLnBrk="1" hangingPunct="1">
              <a:lnSpc>
                <a:spcPct val="90000"/>
              </a:lnSpc>
              <a:spcBef>
                <a:spcPts val="700"/>
              </a:spcBef>
              <a:buSzPct val="100000"/>
              <a:defRPr/>
            </a:pPr>
            <a:endParaRPr lang="en-US" altLang="en-US" sz="2800" dirty="0" smtClean="0"/>
          </a:p>
          <a:p>
            <a:pPr marL="606425" indent="-603250" eaLnBrk="1" hangingPunct="1">
              <a:lnSpc>
                <a:spcPct val="90000"/>
              </a:lnSpc>
              <a:spcBef>
                <a:spcPts val="700"/>
              </a:spcBef>
              <a:buClr>
                <a:srgbClr val="000000"/>
              </a:buClr>
              <a:buSzPct val="100000"/>
              <a:buFont typeface="Arial" panose="020B0604020202020204" pitchFamily="34" charset="0"/>
              <a:buChar char="•"/>
              <a:defRPr/>
            </a:pPr>
            <a:r>
              <a:rPr lang="en-US" altLang="en-US" sz="2800" dirty="0" smtClean="0"/>
              <a:t>A car’s speed over a long distance. </a:t>
            </a:r>
          </a:p>
          <a:p>
            <a:pPr eaLnBrk="1" hangingPunct="1">
              <a:lnSpc>
                <a:spcPct val="90000"/>
              </a:lnSpc>
              <a:spcBef>
                <a:spcPts val="700"/>
              </a:spcBef>
              <a:buSzPct val="100000"/>
              <a:defRPr/>
            </a:pPr>
            <a:r>
              <a:rPr lang="en-US" altLang="en-US" sz="2800" dirty="0" smtClean="0"/>
              <a:t>	</a:t>
            </a:r>
            <a:r>
              <a:rPr lang="en-US" altLang="en-US" sz="2800" dirty="0" smtClean="0">
                <a:solidFill>
                  <a:srgbClr val="0070C0"/>
                </a:solidFill>
              </a:rPr>
              <a:t>Average Speed</a:t>
            </a:r>
          </a:p>
          <a:p>
            <a:pPr marL="606425" indent="-603250" eaLnBrk="1" hangingPunct="1">
              <a:lnSpc>
                <a:spcPct val="90000"/>
              </a:lnSpc>
              <a:spcBef>
                <a:spcPts val="700"/>
              </a:spcBef>
              <a:buClr>
                <a:srgbClr val="000000"/>
              </a:buClr>
              <a:buSzPct val="100000"/>
              <a:buFont typeface="Arial" panose="020B0604020202020204" pitchFamily="34" charset="0"/>
              <a:buChar char="•"/>
              <a:defRPr/>
            </a:pPr>
            <a:r>
              <a:rPr lang="en-US" altLang="en-US" sz="2800" dirty="0" smtClean="0"/>
              <a:t>What police radar guns measure.</a:t>
            </a:r>
          </a:p>
          <a:p>
            <a:pPr lvl="1" indent="0" eaLnBrk="1" hangingPunct="1">
              <a:lnSpc>
                <a:spcPct val="90000"/>
              </a:lnSpc>
              <a:spcBef>
                <a:spcPts val="700"/>
              </a:spcBef>
              <a:buSzPct val="100000"/>
              <a:defRPr/>
            </a:pPr>
            <a:r>
              <a:rPr lang="en-US" altLang="en-US" sz="2800" dirty="0" smtClean="0"/>
              <a:t>	</a:t>
            </a:r>
            <a:r>
              <a:rPr lang="en-US" altLang="en-US" sz="2800" dirty="0" smtClean="0">
                <a:solidFill>
                  <a:srgbClr val="0070C0"/>
                </a:solidFill>
              </a:rPr>
              <a:t>Instantaneous Speed</a:t>
            </a:r>
          </a:p>
          <a:p>
            <a:pPr marL="606425" indent="-603250" eaLnBrk="1" hangingPunct="1">
              <a:lnSpc>
                <a:spcPct val="90000"/>
              </a:lnSpc>
              <a:spcBef>
                <a:spcPts val="700"/>
              </a:spcBef>
              <a:buClr>
                <a:srgbClr val="000000"/>
              </a:buClr>
              <a:buSzPct val="100000"/>
              <a:buFont typeface="Arial" panose="020B0604020202020204" pitchFamily="34" charset="0"/>
              <a:buChar char="•"/>
              <a:defRPr/>
            </a:pPr>
            <a:r>
              <a:rPr lang="en-US" altLang="en-US" sz="2800" dirty="0" smtClean="0"/>
              <a:t>The speed of a shark while hunting. </a:t>
            </a:r>
          </a:p>
          <a:p>
            <a:pPr lvl="2" indent="0" eaLnBrk="1" hangingPunct="1">
              <a:lnSpc>
                <a:spcPct val="90000"/>
              </a:lnSpc>
              <a:spcBef>
                <a:spcPts val="700"/>
              </a:spcBef>
              <a:buSzPct val="100000"/>
              <a:defRPr/>
            </a:pPr>
            <a:r>
              <a:rPr lang="en-US" altLang="en-US" sz="2800" dirty="0" smtClean="0">
                <a:solidFill>
                  <a:srgbClr val="009999"/>
                </a:solidFill>
              </a:rPr>
              <a:t>  </a:t>
            </a:r>
            <a:r>
              <a:rPr lang="en-US" altLang="en-US" sz="2800" dirty="0" smtClean="0">
                <a:solidFill>
                  <a:srgbClr val="0070C0"/>
                </a:solidFill>
              </a:rPr>
              <a:t>Average Speed</a:t>
            </a:r>
          </a:p>
        </p:txBody>
      </p:sp>
      <p:pic>
        <p:nvPicPr>
          <p:cNvPr id="2048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477000"/>
            <a:ext cx="140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7225" y="6437313"/>
            <a:ext cx="70881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additive="repl">
                                        <p:cTn id="6" dur="1" fill="hold">
                                          <p:stCondLst>
                                            <p:cond delay="0"/>
                                          </p:stCondLst>
                                        </p:cTn>
                                        <p:tgtEl>
                                          <p:spTgt spid="12293">
                                            <p:txEl>
                                              <p:pRg st="3" end="3"/>
                                            </p:txEl>
                                          </p:spTgt>
                                        </p:tgtEl>
                                        <p:attrNameLst>
                                          <p:attrName>style.visibility</p:attrName>
                                        </p:attrNameLst>
                                      </p:cBhvr>
                                      <p:to>
                                        <p:strVal val="visible"/>
                                      </p:to>
                                    </p:set>
                                    <p:anim calcmode="lin" valueType="num">
                                      <p:cBhvr additive="repl">
                                        <p:cTn id="7" dur="500" fill="hold"/>
                                        <p:tgtEl>
                                          <p:spTgt spid="12293">
                                            <p:txEl>
                                              <p:pRg st="3" end="3"/>
                                            </p:txEl>
                                          </p:spTgt>
                                        </p:tgtEl>
                                        <p:attrNameLst>
                                          <p:attrName>ppt_w</p:attrName>
                                        </p:attrNameLst>
                                      </p:cBhvr>
                                      <p:tavLst>
                                        <p:tav tm="100000">
                                          <p:val>
                                            <p:fltVal val="0"/>
                                          </p:val>
                                        </p:tav>
                                        <p:tav>
                                          <p:val>
                                            <p:strVal val="#ppt_w"/>
                                          </p:val>
                                        </p:tav>
                                      </p:tavLst>
                                    </p:anim>
                                    <p:anim calcmode="lin" valueType="num">
                                      <p:cBhvr additive="repl">
                                        <p:cTn id="8" dur="500" fill="hold"/>
                                        <p:tgtEl>
                                          <p:spTgt spid="12293">
                                            <p:txEl>
                                              <p:pRg st="3" end="3"/>
                                            </p:txEl>
                                          </p:spTgt>
                                        </p:tgtEl>
                                        <p:attrNameLst>
                                          <p:attrName>ppt_h</p:attrName>
                                        </p:attrNameLst>
                                      </p:cBhvr>
                                      <p:tavLst>
                                        <p:tav tm="100000">
                                          <p:val>
                                            <p:fltVal val="0"/>
                                          </p:val>
                                        </p:tav>
                                        <p:tav>
                                          <p:val>
                                            <p:strVal val="#ppt_h"/>
                                          </p:val>
                                        </p:tav>
                                      </p:tavLst>
                                    </p:anim>
                                    <p:animEffect transition="in" filter="fade">
                                      <p:cBhvr additive="repl">
                                        <p:cTn id="9" dur="500"/>
                                        <p:tgtEl>
                                          <p:spTgt spid="12293">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additive="repl">
                                        <p:cTn id="13" dur="1" fill="hold">
                                          <p:stCondLst>
                                            <p:cond delay="0"/>
                                          </p:stCondLst>
                                        </p:cTn>
                                        <p:tgtEl>
                                          <p:spTgt spid="12293">
                                            <p:txEl>
                                              <p:pRg st="5" end="5"/>
                                            </p:txEl>
                                          </p:spTgt>
                                        </p:tgtEl>
                                        <p:attrNameLst>
                                          <p:attrName>style.visibility</p:attrName>
                                        </p:attrNameLst>
                                      </p:cBhvr>
                                      <p:to>
                                        <p:strVal val="visible"/>
                                      </p:to>
                                    </p:set>
                                    <p:anim calcmode="lin" valueType="num">
                                      <p:cBhvr additive="repl">
                                        <p:cTn id="14" dur="500" fill="hold"/>
                                        <p:tgtEl>
                                          <p:spTgt spid="12293">
                                            <p:txEl>
                                              <p:pRg st="5" end="5"/>
                                            </p:txEl>
                                          </p:spTgt>
                                        </p:tgtEl>
                                        <p:attrNameLst>
                                          <p:attrName>ppt_w</p:attrName>
                                        </p:attrNameLst>
                                      </p:cBhvr>
                                      <p:tavLst>
                                        <p:tav tm="100000">
                                          <p:val>
                                            <p:fltVal val="0"/>
                                          </p:val>
                                        </p:tav>
                                        <p:tav>
                                          <p:val>
                                            <p:strVal val="#ppt_w"/>
                                          </p:val>
                                        </p:tav>
                                      </p:tavLst>
                                    </p:anim>
                                    <p:anim calcmode="lin" valueType="num">
                                      <p:cBhvr additive="repl">
                                        <p:cTn id="15" dur="500" fill="hold"/>
                                        <p:tgtEl>
                                          <p:spTgt spid="12293">
                                            <p:txEl>
                                              <p:pRg st="5" end="5"/>
                                            </p:txEl>
                                          </p:spTgt>
                                        </p:tgtEl>
                                        <p:attrNameLst>
                                          <p:attrName>ppt_h</p:attrName>
                                        </p:attrNameLst>
                                      </p:cBhvr>
                                      <p:tavLst>
                                        <p:tav tm="100000">
                                          <p:val>
                                            <p:fltVal val="0"/>
                                          </p:val>
                                        </p:tav>
                                        <p:tav>
                                          <p:val>
                                            <p:strVal val="#ppt_h"/>
                                          </p:val>
                                        </p:tav>
                                      </p:tavLst>
                                    </p:anim>
                                    <p:animEffect transition="in" filter="fade">
                                      <p:cBhvr additive="repl">
                                        <p:cTn id="16" dur="500"/>
                                        <p:tgtEl>
                                          <p:spTgt spid="12293">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additive="repl">
                                        <p:cTn id="20" dur="1" fill="hold">
                                          <p:stCondLst>
                                            <p:cond delay="0"/>
                                          </p:stCondLst>
                                        </p:cTn>
                                        <p:tgtEl>
                                          <p:spTgt spid="12293">
                                            <p:txEl>
                                              <p:pRg st="7" end="7"/>
                                            </p:txEl>
                                          </p:spTgt>
                                        </p:tgtEl>
                                        <p:attrNameLst>
                                          <p:attrName>style.visibility</p:attrName>
                                        </p:attrNameLst>
                                      </p:cBhvr>
                                      <p:to>
                                        <p:strVal val="visible"/>
                                      </p:to>
                                    </p:set>
                                    <p:anim calcmode="lin" valueType="num">
                                      <p:cBhvr additive="repl">
                                        <p:cTn id="21" dur="500" fill="hold"/>
                                        <p:tgtEl>
                                          <p:spTgt spid="12293">
                                            <p:txEl>
                                              <p:pRg st="7" end="7"/>
                                            </p:txEl>
                                          </p:spTgt>
                                        </p:tgtEl>
                                        <p:attrNameLst>
                                          <p:attrName>ppt_w</p:attrName>
                                        </p:attrNameLst>
                                      </p:cBhvr>
                                      <p:tavLst>
                                        <p:tav tm="100000">
                                          <p:val>
                                            <p:fltVal val="0"/>
                                          </p:val>
                                        </p:tav>
                                        <p:tav>
                                          <p:val>
                                            <p:strVal val="#ppt_w"/>
                                          </p:val>
                                        </p:tav>
                                      </p:tavLst>
                                    </p:anim>
                                    <p:anim calcmode="lin" valueType="num">
                                      <p:cBhvr additive="repl">
                                        <p:cTn id="22" dur="500" fill="hold"/>
                                        <p:tgtEl>
                                          <p:spTgt spid="12293">
                                            <p:txEl>
                                              <p:pRg st="7" end="7"/>
                                            </p:txEl>
                                          </p:spTgt>
                                        </p:tgtEl>
                                        <p:attrNameLst>
                                          <p:attrName>ppt_h</p:attrName>
                                        </p:attrNameLst>
                                      </p:cBhvr>
                                      <p:tavLst>
                                        <p:tav tm="100000">
                                          <p:val>
                                            <p:fltVal val="0"/>
                                          </p:val>
                                        </p:tav>
                                        <p:tav>
                                          <p:val>
                                            <p:strVal val="#ppt_h"/>
                                          </p:val>
                                        </p:tav>
                                      </p:tavLst>
                                    </p:anim>
                                    <p:animEffect transition="in" filter="fade">
                                      <p:cBhvr additive="repl">
                                        <p:cTn id="23" dur="500"/>
                                        <p:tgtEl>
                                          <p:spTgt spid="1229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4638"/>
            <a:ext cx="90297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3600">
                <a:latin typeface="Calibri" panose="020F0502020204030204" pitchFamily="34" charset="0"/>
              </a:rPr>
              <a:t>In Class Activity</a:t>
            </a:r>
          </a:p>
        </p:txBody>
      </p:sp>
      <p:sp>
        <p:nvSpPr>
          <p:cNvPr id="13317" name="Text Box 5"/>
          <p:cNvSpPr txBox="1">
            <a:spLocks noChangeArrowheads="1"/>
          </p:cNvSpPr>
          <p:nvPr/>
        </p:nvSpPr>
        <p:spPr bwMode="auto">
          <a:xfrm>
            <a:off x="-15875" y="1663700"/>
            <a:ext cx="9159875"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9600" indent="-606425">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anose="020B0604020202020204" pitchFamily="34" charset="0"/>
                <a:ea typeface="Microsoft YaHei" panose="020B0503020204020204" pitchFamily="34" charset="-122"/>
              </a:defRPr>
            </a:lvl1pPr>
            <a:lvl2pPr marL="1350963" indent="-890588">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0000"/>
              </a:lnSpc>
              <a:spcBef>
                <a:spcPts val="700"/>
              </a:spcBef>
              <a:buClrTx/>
              <a:buFontTx/>
              <a:buNone/>
            </a:pPr>
            <a:r>
              <a:rPr lang="en-US" altLang="en-US" sz="2200" b="1">
                <a:solidFill>
                  <a:srgbClr val="000000"/>
                </a:solidFill>
              </a:rPr>
              <a:t>Are the following examples of </a:t>
            </a:r>
            <a:r>
              <a:rPr lang="en-US" altLang="en-US" sz="2000" b="1">
                <a:solidFill>
                  <a:srgbClr val="000000"/>
                </a:solidFill>
              </a:rPr>
              <a:t>average speed or instantaneous speed?</a:t>
            </a:r>
            <a:r>
              <a:rPr lang="en-US" altLang="en-US" sz="2000">
                <a:solidFill>
                  <a:srgbClr val="000000"/>
                </a:solidFill>
              </a:rPr>
              <a:t> </a:t>
            </a:r>
          </a:p>
          <a:p>
            <a:pPr eaLnBrk="1" hangingPunct="1">
              <a:lnSpc>
                <a:spcPct val="90000"/>
              </a:lnSpc>
              <a:spcBef>
                <a:spcPts val="700"/>
              </a:spcBef>
              <a:buClrTx/>
              <a:buFontTx/>
              <a:buNone/>
            </a:pPr>
            <a:endParaRPr lang="en-US" altLang="en-US" sz="2200">
              <a:solidFill>
                <a:srgbClr val="000000"/>
              </a:solidFill>
            </a:endParaRPr>
          </a:p>
          <a:p>
            <a:pPr eaLnBrk="1" hangingPunct="1">
              <a:lnSpc>
                <a:spcPct val="90000"/>
              </a:lnSpc>
              <a:spcBef>
                <a:spcPts val="700"/>
              </a:spcBef>
              <a:buClrTx/>
              <a:buFontTx/>
              <a:buNone/>
            </a:pPr>
            <a:r>
              <a:rPr lang="en-US" altLang="en-US" sz="2200">
                <a:solidFill>
                  <a:srgbClr val="000000"/>
                </a:solidFill>
              </a:rPr>
              <a:t>A ship traveling at 3.9 knots (4.49 mph or 7.26 kph).</a:t>
            </a:r>
          </a:p>
          <a:p>
            <a:pPr lvl="1" eaLnBrk="1" hangingPunct="1">
              <a:lnSpc>
                <a:spcPct val="90000"/>
              </a:lnSpc>
              <a:spcBef>
                <a:spcPts val="700"/>
              </a:spcBef>
            </a:pPr>
            <a:r>
              <a:rPr lang="en-US" altLang="en-US" sz="2200">
                <a:solidFill>
                  <a:srgbClr val="009999"/>
                </a:solidFill>
              </a:rPr>
              <a:t>	</a:t>
            </a:r>
            <a:r>
              <a:rPr lang="en-US" altLang="en-US" sz="2200">
                <a:solidFill>
                  <a:srgbClr val="0070C0"/>
                </a:solidFill>
              </a:rPr>
              <a:t>Instantaneous Speed</a:t>
            </a:r>
          </a:p>
          <a:p>
            <a:pPr eaLnBrk="1" hangingPunct="1">
              <a:lnSpc>
                <a:spcPct val="90000"/>
              </a:lnSpc>
              <a:spcBef>
                <a:spcPts val="700"/>
              </a:spcBef>
              <a:buClrTx/>
              <a:buFontTx/>
              <a:buNone/>
            </a:pPr>
            <a:r>
              <a:rPr lang="en-US" altLang="en-US" sz="2200">
                <a:solidFill>
                  <a:srgbClr val="000000"/>
                </a:solidFill>
              </a:rPr>
              <a:t>The number on a car’s speedometer.</a:t>
            </a:r>
          </a:p>
          <a:p>
            <a:pPr lvl="1" eaLnBrk="1" hangingPunct="1">
              <a:lnSpc>
                <a:spcPct val="90000"/>
              </a:lnSpc>
              <a:spcBef>
                <a:spcPts val="700"/>
              </a:spcBef>
            </a:pPr>
            <a:r>
              <a:rPr lang="en-US" altLang="en-US" sz="2200">
                <a:solidFill>
                  <a:srgbClr val="009999"/>
                </a:solidFill>
              </a:rPr>
              <a:t>	</a:t>
            </a:r>
            <a:r>
              <a:rPr lang="en-US" altLang="en-US" sz="2200">
                <a:solidFill>
                  <a:srgbClr val="0070C0"/>
                </a:solidFill>
              </a:rPr>
              <a:t>Instantaneous Speed</a:t>
            </a:r>
          </a:p>
          <a:p>
            <a:pPr eaLnBrk="1" hangingPunct="1">
              <a:lnSpc>
                <a:spcPct val="90000"/>
              </a:lnSpc>
              <a:spcBef>
                <a:spcPts val="700"/>
              </a:spcBef>
              <a:buClrTx/>
              <a:buFontTx/>
              <a:buNone/>
            </a:pPr>
            <a:r>
              <a:rPr lang="en-US" altLang="en-US" sz="2200">
                <a:solidFill>
                  <a:srgbClr val="000000"/>
                </a:solidFill>
              </a:rPr>
              <a:t>The speed at which you ran a marathon. 	</a:t>
            </a:r>
          </a:p>
          <a:p>
            <a:pPr lvl="1" eaLnBrk="1" hangingPunct="1">
              <a:lnSpc>
                <a:spcPct val="90000"/>
              </a:lnSpc>
              <a:spcBef>
                <a:spcPts val="700"/>
              </a:spcBef>
            </a:pPr>
            <a:r>
              <a:rPr lang="en-US" altLang="en-US" sz="2200">
                <a:solidFill>
                  <a:srgbClr val="009999"/>
                </a:solidFill>
              </a:rPr>
              <a:t>	</a:t>
            </a:r>
            <a:r>
              <a:rPr lang="en-US" altLang="en-US" sz="2200">
                <a:solidFill>
                  <a:srgbClr val="0070C0"/>
                </a:solidFill>
              </a:rPr>
              <a:t>Average Speed</a:t>
            </a:r>
          </a:p>
        </p:txBody>
      </p:sp>
      <p:pic>
        <p:nvPicPr>
          <p:cNvPr id="2253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477000"/>
            <a:ext cx="140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7225" y="6437313"/>
            <a:ext cx="71024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additive="repl">
                                        <p:cTn id="6" dur="1" fill="hold">
                                          <p:stCondLst>
                                            <p:cond delay="0"/>
                                          </p:stCondLst>
                                        </p:cTn>
                                        <p:tgtEl>
                                          <p:spTgt spid="13317">
                                            <p:txEl>
                                              <p:pRg st="2" end="2"/>
                                            </p:txEl>
                                          </p:spTgt>
                                        </p:tgtEl>
                                        <p:attrNameLst>
                                          <p:attrName>style.visibility</p:attrName>
                                        </p:attrNameLst>
                                      </p:cBhvr>
                                      <p:to>
                                        <p:strVal val="visible"/>
                                      </p:to>
                                    </p:set>
                                    <p:anim calcmode="lin" valueType="num">
                                      <p:cBhvr additive="repl">
                                        <p:cTn id="7" dur="500" fill="hold"/>
                                        <p:tgtEl>
                                          <p:spTgt spid="13317">
                                            <p:txEl>
                                              <p:pRg st="2" end="2"/>
                                            </p:txEl>
                                          </p:spTgt>
                                        </p:tgtEl>
                                        <p:attrNameLst>
                                          <p:attrName>ppt_w</p:attrName>
                                        </p:attrNameLst>
                                      </p:cBhvr>
                                      <p:tavLst>
                                        <p:tav tm="100000">
                                          <p:val>
                                            <p:fltVal val="0"/>
                                          </p:val>
                                        </p:tav>
                                        <p:tav>
                                          <p:val>
                                            <p:strVal val="#ppt_w"/>
                                          </p:val>
                                        </p:tav>
                                      </p:tavLst>
                                    </p:anim>
                                    <p:anim calcmode="lin" valueType="num">
                                      <p:cBhvr additive="repl">
                                        <p:cTn id="8" dur="500" fill="hold"/>
                                        <p:tgtEl>
                                          <p:spTgt spid="13317">
                                            <p:txEl>
                                              <p:pRg st="2" end="2"/>
                                            </p:txEl>
                                          </p:spTgt>
                                        </p:tgtEl>
                                        <p:attrNameLst>
                                          <p:attrName>ppt_h</p:attrName>
                                        </p:attrNameLst>
                                      </p:cBhvr>
                                      <p:tavLst>
                                        <p:tav tm="100000">
                                          <p:val>
                                            <p:fltVal val="0"/>
                                          </p:val>
                                        </p:tav>
                                        <p:tav>
                                          <p:val>
                                            <p:strVal val="#ppt_h"/>
                                          </p:val>
                                        </p:tav>
                                      </p:tavLst>
                                    </p:anim>
                                    <p:animEffect transition="in" filter="fade">
                                      <p:cBhvr additive="repl">
                                        <p:cTn id="9" dur="500"/>
                                        <p:tgtEl>
                                          <p:spTgt spid="13317">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additive="repl">
                                        <p:cTn id="13" dur="1" fill="hold">
                                          <p:stCondLst>
                                            <p:cond delay="0"/>
                                          </p:stCondLst>
                                        </p:cTn>
                                        <p:tgtEl>
                                          <p:spTgt spid="13317">
                                            <p:txEl>
                                              <p:pRg st="4" end="4"/>
                                            </p:txEl>
                                          </p:spTgt>
                                        </p:tgtEl>
                                        <p:attrNameLst>
                                          <p:attrName>style.visibility</p:attrName>
                                        </p:attrNameLst>
                                      </p:cBhvr>
                                      <p:to>
                                        <p:strVal val="visible"/>
                                      </p:to>
                                    </p:set>
                                    <p:anim calcmode="lin" valueType="num">
                                      <p:cBhvr additive="repl">
                                        <p:cTn id="14" dur="500" fill="hold"/>
                                        <p:tgtEl>
                                          <p:spTgt spid="13317">
                                            <p:txEl>
                                              <p:pRg st="4" end="4"/>
                                            </p:txEl>
                                          </p:spTgt>
                                        </p:tgtEl>
                                        <p:attrNameLst>
                                          <p:attrName>ppt_w</p:attrName>
                                        </p:attrNameLst>
                                      </p:cBhvr>
                                      <p:tavLst>
                                        <p:tav tm="100000">
                                          <p:val>
                                            <p:fltVal val="0"/>
                                          </p:val>
                                        </p:tav>
                                        <p:tav>
                                          <p:val>
                                            <p:strVal val="#ppt_w"/>
                                          </p:val>
                                        </p:tav>
                                      </p:tavLst>
                                    </p:anim>
                                    <p:anim calcmode="lin" valueType="num">
                                      <p:cBhvr additive="repl">
                                        <p:cTn id="15" dur="500" fill="hold"/>
                                        <p:tgtEl>
                                          <p:spTgt spid="13317">
                                            <p:txEl>
                                              <p:pRg st="4" end="4"/>
                                            </p:txEl>
                                          </p:spTgt>
                                        </p:tgtEl>
                                        <p:attrNameLst>
                                          <p:attrName>ppt_h</p:attrName>
                                        </p:attrNameLst>
                                      </p:cBhvr>
                                      <p:tavLst>
                                        <p:tav tm="100000">
                                          <p:val>
                                            <p:fltVal val="0"/>
                                          </p:val>
                                        </p:tav>
                                        <p:tav>
                                          <p:val>
                                            <p:strVal val="#ppt_h"/>
                                          </p:val>
                                        </p:tav>
                                      </p:tavLst>
                                    </p:anim>
                                    <p:animEffect transition="in" filter="fade">
                                      <p:cBhvr additive="repl">
                                        <p:cTn id="16" dur="500"/>
                                        <p:tgtEl>
                                          <p:spTgt spid="13317">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additive="repl">
                                        <p:cTn id="20" dur="1" fill="hold">
                                          <p:stCondLst>
                                            <p:cond delay="0"/>
                                          </p:stCondLst>
                                        </p:cTn>
                                        <p:tgtEl>
                                          <p:spTgt spid="13317">
                                            <p:txEl>
                                              <p:pRg st="6" end="6"/>
                                            </p:txEl>
                                          </p:spTgt>
                                        </p:tgtEl>
                                        <p:attrNameLst>
                                          <p:attrName>style.visibility</p:attrName>
                                        </p:attrNameLst>
                                      </p:cBhvr>
                                      <p:to>
                                        <p:strVal val="visible"/>
                                      </p:to>
                                    </p:set>
                                    <p:anim calcmode="lin" valueType="num">
                                      <p:cBhvr additive="repl">
                                        <p:cTn id="21" dur="500" fill="hold"/>
                                        <p:tgtEl>
                                          <p:spTgt spid="13317">
                                            <p:txEl>
                                              <p:pRg st="6" end="6"/>
                                            </p:txEl>
                                          </p:spTgt>
                                        </p:tgtEl>
                                        <p:attrNameLst>
                                          <p:attrName>ppt_w</p:attrName>
                                        </p:attrNameLst>
                                      </p:cBhvr>
                                      <p:tavLst>
                                        <p:tav tm="100000">
                                          <p:val>
                                            <p:fltVal val="0"/>
                                          </p:val>
                                        </p:tav>
                                        <p:tav>
                                          <p:val>
                                            <p:strVal val="#ppt_w"/>
                                          </p:val>
                                        </p:tav>
                                      </p:tavLst>
                                    </p:anim>
                                    <p:anim calcmode="lin" valueType="num">
                                      <p:cBhvr additive="repl">
                                        <p:cTn id="22" dur="500" fill="hold"/>
                                        <p:tgtEl>
                                          <p:spTgt spid="13317">
                                            <p:txEl>
                                              <p:pRg st="6" end="6"/>
                                            </p:txEl>
                                          </p:spTgt>
                                        </p:tgtEl>
                                        <p:attrNameLst>
                                          <p:attrName>ppt_h</p:attrName>
                                        </p:attrNameLst>
                                      </p:cBhvr>
                                      <p:tavLst>
                                        <p:tav tm="100000">
                                          <p:val>
                                            <p:fltVal val="0"/>
                                          </p:val>
                                        </p:tav>
                                        <p:tav>
                                          <p:val>
                                            <p:strVal val="#ppt_h"/>
                                          </p:val>
                                        </p:tav>
                                      </p:tavLst>
                                    </p:anim>
                                    <p:animEffect transition="in" filter="fade">
                                      <p:cBhvr additive="repl">
                                        <p:cTn id="23" dur="500"/>
                                        <p:tgtEl>
                                          <p:spTgt spid="133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225" y="6858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b="1">
                <a:solidFill>
                  <a:srgbClr val="333399"/>
                </a:solidFill>
              </a:rPr>
              <a:t>Questions?</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t="11487"/>
          <a:stretch>
            <a:fillRect/>
          </a:stretch>
        </p:blipFill>
        <p:spPr bwMode="auto">
          <a:xfrm>
            <a:off x="1066800" y="1752600"/>
            <a:ext cx="7010400" cy="3852863"/>
          </a:xfrm>
          <a:prstGeom prst="rect">
            <a:avLst/>
          </a:prstGeom>
          <a:noFill/>
          <a:ln>
            <a:noFill/>
          </a:ln>
          <a:effectLst/>
          <a:extLst>
            <a:ext uri="{909E8E84-426E-40dd-AFC4-6F175D3DCCD1}">
              <a14:hiddenFill xmlns:a14="http://schemas.microsoft.com/office/drawing/2010/main">
                <a:blipFill dpi="0" rotWithShape="0">
                  <a:blip/>
                  <a:srcRect t="11487"/>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6456363"/>
            <a:ext cx="72913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500813"/>
            <a:ext cx="14081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46050" y="373063"/>
            <a:ext cx="8932863" cy="846137"/>
          </a:xfrm>
          <a:prstGeom prst="rect">
            <a:avLst/>
          </a:prstGeom>
          <a:solidFill>
            <a:srgbClr val="008B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endParaRPr lang="en-US" kern="0">
              <a:solidFill>
                <a:prstClr val="white"/>
              </a:solidFill>
              <a:latin typeface="Calibri"/>
              <a:ea typeface="+mn-ea"/>
            </a:endParaRPr>
          </a:p>
        </p:txBody>
      </p:sp>
      <p:sp>
        <p:nvSpPr>
          <p:cNvPr id="4099" name="Text Box 4"/>
          <p:cNvSpPr txBox="1">
            <a:spLocks noChangeArrowheads="1"/>
          </p:cNvSpPr>
          <p:nvPr/>
        </p:nvSpPr>
        <p:spPr bwMode="auto">
          <a:xfrm>
            <a:off x="304800" y="474663"/>
            <a:ext cx="2362200"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a:latin typeface="Calibri" panose="020F0502020204030204" pitchFamily="34" charset="0"/>
              </a:rPr>
              <a:t>Speed</a:t>
            </a:r>
          </a:p>
        </p:txBody>
      </p:sp>
      <p:sp>
        <p:nvSpPr>
          <p:cNvPr id="4101" name="Text Box 5"/>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1pPr>
            <a:lvl2pPr marL="739775" indent="-28257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Bef>
                <a:spcPts val="800"/>
              </a:spcBef>
              <a:buClr>
                <a:srgbClr val="000000"/>
              </a:buClr>
              <a:buSzPct val="100000"/>
              <a:buFont typeface="Arial" panose="020B0604020202020204" pitchFamily="34" charset="0"/>
              <a:buChar char="•"/>
              <a:defRPr/>
            </a:pPr>
            <a:r>
              <a:rPr lang="en-US" altLang="en-US" sz="2200" smtClean="0"/>
              <a:t>Speed is an example of a Scalar quantity. </a:t>
            </a:r>
          </a:p>
          <a:p>
            <a:pPr eaLnBrk="1" hangingPunct="1">
              <a:lnSpc>
                <a:spcPct val="90000"/>
              </a:lnSpc>
              <a:spcBef>
                <a:spcPts val="800"/>
              </a:spcBef>
              <a:buClr>
                <a:srgbClr val="000000"/>
              </a:buClr>
              <a:buSzPct val="100000"/>
              <a:buFont typeface="Arial" panose="020B0604020202020204" pitchFamily="34" charset="0"/>
              <a:buChar char="•"/>
              <a:defRPr/>
            </a:pPr>
            <a:r>
              <a:rPr lang="en-US" altLang="en-US" sz="2200" smtClean="0"/>
              <a:t>Refers to the distance that an object moves over a unit of time. </a:t>
            </a:r>
          </a:p>
          <a:p>
            <a:pPr lvl="1" eaLnBrk="1" hangingPunct="1">
              <a:lnSpc>
                <a:spcPct val="90000"/>
              </a:lnSpc>
              <a:spcBef>
                <a:spcPts val="700"/>
              </a:spcBef>
              <a:buClr>
                <a:srgbClr val="000000"/>
              </a:buClr>
              <a:buSzPct val="100000"/>
              <a:buFont typeface="Arial" panose="020B0604020202020204" pitchFamily="34" charset="0"/>
              <a:buChar char="–"/>
              <a:defRPr/>
            </a:pPr>
            <a:r>
              <a:rPr lang="en-US" altLang="en-US" sz="2200" smtClean="0"/>
              <a:t>For example, you could say a car averages 70 mph (112.66 kph) on the highway or an apple falls from a tree at 5 m/s.</a:t>
            </a:r>
          </a:p>
          <a:p>
            <a:pPr marL="341313" eaLnBrk="1" hangingPunct="1">
              <a:lnSpc>
                <a:spcPct val="90000"/>
              </a:lnSpc>
              <a:spcBef>
                <a:spcPts val="800"/>
              </a:spcBef>
              <a:buSzPct val="100000"/>
              <a:defRPr/>
            </a:pPr>
            <a:endParaRPr lang="en-US" altLang="en-US" sz="2800" smtClean="0"/>
          </a:p>
        </p:txBody>
      </p:sp>
      <p:pic>
        <p:nvPicPr>
          <p:cNvPr id="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86500"/>
            <a:ext cx="140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8"/>
          <p:cNvSpPr txBox="1">
            <a:spLocks noChangeArrowheads="1"/>
          </p:cNvSpPr>
          <p:nvPr/>
        </p:nvSpPr>
        <p:spPr bwMode="auto">
          <a:xfrm>
            <a:off x="1817688" y="6238875"/>
            <a:ext cx="7261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1600">
                <a:solidFill>
                  <a:srgbClr val="008BCC"/>
                </a:solidFill>
              </a:rPr>
              <a:t>/</a:t>
            </a:r>
            <a:r>
              <a:rPr lang="en-US" altLang="en-US" sz="1600"/>
              <a:t>  </a:t>
            </a:r>
            <a:r>
              <a:rPr lang="en-US" altLang="en-US" sz="1600">
                <a:solidFill>
                  <a:schemeClr val="tx1"/>
                </a:solidFill>
              </a:rPr>
              <a:t>Physics of Shark Movement 2 Real</a:t>
            </a:r>
            <a:r>
              <a:rPr lang="en-US" altLang="en-US" sz="1600"/>
              <a:t> </a:t>
            </a:r>
            <a:r>
              <a:rPr lang="en-US" altLang="en-US" sz="1600">
                <a:solidFill>
                  <a:schemeClr val="tx1"/>
                </a:solidFill>
              </a:rPr>
              <a:t>World Applications Part 2 Speed </a:t>
            </a:r>
            <a:r>
              <a:rPr lang="en-US" altLang="en-US" sz="1600">
                <a:solidFill>
                  <a:srgbClr val="008BCC"/>
                </a:solidFill>
              </a:rPr>
              <a:t>2016</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1266825" y="2743200"/>
            <a:ext cx="6505575"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800"/>
              </a:spcBef>
              <a:buClr>
                <a:srgbClr val="000000"/>
              </a:buClr>
              <a:buSzPct val="100000"/>
              <a:buFont typeface="Arial" panose="020B0604020202020204" pitchFamily="34" charset="0"/>
              <a:buChar char="•"/>
              <a:defRPr/>
            </a:pPr>
            <a:r>
              <a:rPr lang="en-US" altLang="en-US" sz="2000" b="1" dirty="0" smtClean="0"/>
              <a:t>s</a:t>
            </a:r>
            <a:r>
              <a:rPr lang="en-US" altLang="en-US" sz="2000" dirty="0" smtClean="0"/>
              <a:t> is speed</a:t>
            </a:r>
          </a:p>
          <a:p>
            <a:pPr eaLnBrk="1" hangingPunct="1">
              <a:spcBef>
                <a:spcPts val="800"/>
              </a:spcBef>
              <a:buClr>
                <a:srgbClr val="000000"/>
              </a:buClr>
              <a:buSzPct val="100000"/>
              <a:buFont typeface="Arial" panose="020B0604020202020204" pitchFamily="34" charset="0"/>
              <a:buChar char="•"/>
              <a:defRPr/>
            </a:pPr>
            <a:r>
              <a:rPr lang="en-US" altLang="en-US" sz="2000" b="1" dirty="0" smtClean="0"/>
              <a:t>d</a:t>
            </a:r>
            <a:r>
              <a:rPr lang="en-US" altLang="en-US" sz="2000" dirty="0" smtClean="0"/>
              <a:t> is distance traveled</a:t>
            </a:r>
          </a:p>
          <a:p>
            <a:pPr eaLnBrk="1" hangingPunct="1">
              <a:spcBef>
                <a:spcPts val="800"/>
              </a:spcBef>
              <a:buClr>
                <a:srgbClr val="000000"/>
              </a:buClr>
              <a:buSzPct val="100000"/>
              <a:buFont typeface="Arial" panose="020B0604020202020204" pitchFamily="34" charset="0"/>
              <a:buChar char="•"/>
              <a:defRPr/>
            </a:pPr>
            <a:r>
              <a:rPr lang="en-US" altLang="en-US" sz="2000" b="1" dirty="0" smtClean="0"/>
              <a:t>t</a:t>
            </a:r>
            <a:r>
              <a:rPr lang="en-US" altLang="en-US" sz="2000" dirty="0" smtClean="0"/>
              <a:t> is time</a:t>
            </a:r>
          </a:p>
          <a:p>
            <a:pPr marL="341313" eaLnBrk="1" hangingPunct="1">
              <a:spcBef>
                <a:spcPts val="800"/>
              </a:spcBef>
              <a:buSzPct val="100000"/>
              <a:defRPr/>
            </a:pPr>
            <a:endParaRPr lang="en-US" altLang="en-US" sz="3200" dirty="0" smtClean="0"/>
          </a:p>
        </p:txBody>
      </p:sp>
      <p:sp>
        <p:nvSpPr>
          <p:cNvPr id="6147" name="Rectangle 6"/>
          <p:cNvSpPr>
            <a:spLocks noChangeArrowheads="1"/>
          </p:cNvSpPr>
          <p:nvPr/>
        </p:nvSpPr>
        <p:spPr bwMode="auto">
          <a:xfrm>
            <a:off x="428625" y="1417638"/>
            <a:ext cx="838200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2800">
                <a:solidFill>
                  <a:srgbClr val="000000"/>
                </a:solidFill>
              </a:rPr>
              <a:t>The formula to calculate speed is:</a:t>
            </a:r>
          </a:p>
          <a:p>
            <a:pPr algn="ctr" eaLnBrk="1" hangingPunct="1">
              <a:buClrTx/>
              <a:buFontTx/>
              <a:buNone/>
            </a:pPr>
            <a:r>
              <a:rPr lang="en-US" altLang="en-US" sz="2800" b="1">
                <a:solidFill>
                  <a:srgbClr val="0070C0"/>
                </a:solidFill>
              </a:rPr>
              <a:t>s = d / t</a:t>
            </a:r>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74638"/>
            <a:ext cx="90297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4"/>
          <p:cNvSpPr txBox="1">
            <a:spLocks noChangeArrowheads="1"/>
          </p:cNvSpPr>
          <p:nvPr/>
        </p:nvSpPr>
        <p:spPr bwMode="auto">
          <a:xfrm>
            <a:off x="461963" y="17621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4400">
                <a:latin typeface="Calibri" panose="020F0502020204030204" pitchFamily="34" charset="0"/>
              </a:rPr>
              <a:t>Speed</a:t>
            </a:r>
          </a:p>
        </p:txBody>
      </p:sp>
      <p:pic>
        <p:nvPicPr>
          <p:cNvPr id="615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6456363"/>
            <a:ext cx="140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9"/>
          <p:cNvSpPr txBox="1">
            <a:spLocks noChangeArrowheads="1"/>
          </p:cNvSpPr>
          <p:nvPr/>
        </p:nvSpPr>
        <p:spPr bwMode="auto">
          <a:xfrm>
            <a:off x="1882775" y="6424613"/>
            <a:ext cx="7261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1600">
                <a:solidFill>
                  <a:srgbClr val="008BCC"/>
                </a:solidFill>
              </a:rPr>
              <a:t>/</a:t>
            </a:r>
            <a:r>
              <a:rPr lang="en-US" altLang="en-US" sz="1600"/>
              <a:t>  </a:t>
            </a:r>
            <a:r>
              <a:rPr lang="en-US" altLang="en-US" sz="1600">
                <a:solidFill>
                  <a:schemeClr val="tx1"/>
                </a:solidFill>
              </a:rPr>
              <a:t>Physics of Shark Movement 2 Real</a:t>
            </a:r>
            <a:r>
              <a:rPr lang="en-US" altLang="en-US" sz="1600"/>
              <a:t> </a:t>
            </a:r>
            <a:r>
              <a:rPr lang="en-US" altLang="en-US" sz="1600">
                <a:solidFill>
                  <a:schemeClr val="tx1"/>
                </a:solidFill>
              </a:rPr>
              <a:t>World Applications Part 2 Speed </a:t>
            </a:r>
            <a:r>
              <a:rPr lang="en-US" altLang="en-US" sz="1600">
                <a:solidFill>
                  <a:srgbClr val="008BCC"/>
                </a:solidFill>
              </a:rPr>
              <a:t>2016</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5275"/>
            <a:ext cx="90297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3600">
                <a:latin typeface="Calibri" panose="020F0502020204030204" pitchFamily="34" charset="0"/>
              </a:rPr>
              <a:t>Example 3</a:t>
            </a:r>
          </a:p>
        </p:txBody>
      </p:sp>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l="25000" t="30554" r="20140" b="22224"/>
          <a:stretch>
            <a:fillRect/>
          </a:stretch>
        </p:blipFill>
        <p:spPr bwMode="auto">
          <a:xfrm>
            <a:off x="2449513" y="3243263"/>
            <a:ext cx="4244975" cy="2741612"/>
          </a:xfrm>
          <a:prstGeom prst="rect">
            <a:avLst/>
          </a:prstGeom>
          <a:noFill/>
          <a:ln>
            <a:noFill/>
          </a:ln>
          <a:effectLst/>
          <a:extLst>
            <a:ext uri="{909E8E84-426E-40dd-AFC4-6F175D3DCCD1}">
              <a14:hiddenFill xmlns:a14="http://schemas.microsoft.com/office/drawing/2010/main">
                <a:blipFill dpi="0" rotWithShape="0">
                  <a:blip/>
                  <a:srcRect l="25000" t="30554" r="20140" b="2222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6"/>
          <p:cNvSpPr>
            <a:spLocks noChangeArrowheads="1"/>
          </p:cNvSpPr>
          <p:nvPr/>
        </p:nvSpPr>
        <p:spPr bwMode="auto">
          <a:xfrm>
            <a:off x="457200" y="1371600"/>
            <a:ext cx="82296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a:solidFill>
                  <a:srgbClr val="000000"/>
                </a:solidFill>
              </a:rPr>
              <a:t>Lydia’s first ping after being tagged was on March 3, 2013 at 5:03PM. Her most current ping (as of the time this program was written) was on August 12, 2013 at 5:26 PM. Using the pings to find distance (remember, we do not know the actual path the sharks are swimming underwater!), we are estimating her total migratory route is about 7,000 miles (11,265.41 km). </a:t>
            </a:r>
          </a:p>
          <a:p>
            <a:pPr algn="ctr" eaLnBrk="1" hangingPunct="1">
              <a:buClrTx/>
              <a:buFontTx/>
              <a:buNone/>
            </a:pPr>
            <a:r>
              <a:rPr lang="en-US" altLang="en-US">
                <a:solidFill>
                  <a:srgbClr val="000000"/>
                </a:solidFill>
              </a:rPr>
              <a:t>What was her average speed?</a:t>
            </a:r>
          </a:p>
        </p:txBody>
      </p:sp>
      <p:pic>
        <p:nvPicPr>
          <p:cNvPr id="819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437313"/>
            <a:ext cx="16224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7225" y="6437313"/>
            <a:ext cx="729138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336550"/>
            <a:ext cx="90281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4"/>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4400">
                <a:latin typeface="Calibri" panose="020F0502020204030204" pitchFamily="34" charset="0"/>
              </a:rPr>
              <a:t>Example 3</a:t>
            </a:r>
          </a:p>
        </p:txBody>
      </p:sp>
      <p:sp>
        <p:nvSpPr>
          <p:cNvPr id="7173" name="Text Box 5"/>
          <p:cNvSpPr txBox="1">
            <a:spLocks noChangeArrowheads="1"/>
          </p:cNvSpPr>
          <p:nvPr/>
        </p:nvSpPr>
        <p:spPr bwMode="auto">
          <a:xfrm>
            <a:off x="436563" y="14795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80000"/>
              </a:lnSpc>
              <a:spcBef>
                <a:spcPts val="450"/>
              </a:spcBef>
              <a:buSzPct val="100000"/>
              <a:defRPr/>
            </a:pPr>
            <a:r>
              <a:rPr lang="en-US" altLang="en-US" sz="2400" b="1" dirty="0" smtClean="0">
                <a:solidFill>
                  <a:srgbClr val="0070C0"/>
                </a:solidFill>
              </a:rPr>
              <a:t>Step 1</a:t>
            </a:r>
            <a:r>
              <a:rPr lang="en-US" altLang="en-US" dirty="0" smtClean="0"/>
              <a:t>. Identify the information:</a:t>
            </a:r>
          </a:p>
          <a:p>
            <a:pPr eaLnBrk="1" hangingPunct="1">
              <a:lnSpc>
                <a:spcPct val="80000"/>
              </a:lnSpc>
              <a:spcBef>
                <a:spcPts val="450"/>
              </a:spcBef>
              <a:buSzPct val="100000"/>
              <a:defRPr/>
            </a:pPr>
            <a:endParaRPr lang="en-US" altLang="en-US" dirty="0" smtClean="0"/>
          </a:p>
          <a:p>
            <a:pPr eaLnBrk="1" hangingPunct="1">
              <a:lnSpc>
                <a:spcPct val="80000"/>
              </a:lnSpc>
              <a:spcBef>
                <a:spcPts val="450"/>
              </a:spcBef>
              <a:buSzPct val="100000"/>
              <a:defRPr/>
            </a:pPr>
            <a:r>
              <a:rPr lang="en-US" altLang="en-US" dirty="0" smtClean="0"/>
              <a:t>	Formula: s = d / t</a:t>
            </a:r>
          </a:p>
          <a:p>
            <a:pPr eaLnBrk="1" hangingPunct="1">
              <a:lnSpc>
                <a:spcPct val="80000"/>
              </a:lnSpc>
              <a:spcBef>
                <a:spcPts val="275"/>
              </a:spcBef>
              <a:buSzPct val="100000"/>
              <a:defRPr/>
            </a:pPr>
            <a:endParaRPr lang="en-US" altLang="en-US" sz="1100" dirty="0" smtClean="0"/>
          </a:p>
          <a:p>
            <a:pPr eaLnBrk="1" hangingPunct="1">
              <a:lnSpc>
                <a:spcPct val="80000"/>
              </a:lnSpc>
              <a:spcBef>
                <a:spcPts val="450"/>
              </a:spcBef>
              <a:buSzPct val="100000"/>
              <a:defRPr/>
            </a:pPr>
            <a:r>
              <a:rPr lang="en-US" altLang="en-US" dirty="0" smtClean="0"/>
              <a:t>	s = What we are solving for</a:t>
            </a:r>
          </a:p>
          <a:p>
            <a:pPr eaLnBrk="1" hangingPunct="1">
              <a:lnSpc>
                <a:spcPct val="80000"/>
              </a:lnSpc>
              <a:spcBef>
                <a:spcPts val="450"/>
              </a:spcBef>
              <a:buSzPct val="100000"/>
              <a:defRPr/>
            </a:pPr>
            <a:r>
              <a:rPr lang="en-US" altLang="en-US" dirty="0" smtClean="0"/>
              <a:t>	d = 7,000 mi (11,265.41 km)</a:t>
            </a:r>
          </a:p>
          <a:p>
            <a:pPr eaLnBrk="1" hangingPunct="1">
              <a:lnSpc>
                <a:spcPct val="80000"/>
              </a:lnSpc>
              <a:spcBef>
                <a:spcPts val="450"/>
              </a:spcBef>
              <a:buSzPct val="100000"/>
              <a:defRPr/>
            </a:pPr>
            <a:r>
              <a:rPr lang="en-US" altLang="en-US" dirty="0" smtClean="0"/>
              <a:t>	t = 162 days and 23 min </a:t>
            </a:r>
          </a:p>
          <a:p>
            <a:pPr marL="339725" indent="-336550" eaLnBrk="1" hangingPunct="1">
              <a:lnSpc>
                <a:spcPct val="80000"/>
              </a:lnSpc>
              <a:spcBef>
                <a:spcPts val="450"/>
              </a:spcBef>
              <a:buClr>
                <a:srgbClr val="000000"/>
              </a:buClr>
              <a:buSzPct val="100000"/>
              <a:buFont typeface="Arial" panose="020B0604020202020204" pitchFamily="34" charset="0"/>
              <a:buChar char="•"/>
              <a:defRPr/>
            </a:pPr>
            <a:r>
              <a:rPr lang="en-US" altLang="en-US" dirty="0" smtClean="0"/>
              <a:t>This number is not practical to work with. To make it a little easier let’s convert time to hours so our units will be in miles per hour.</a:t>
            </a:r>
          </a:p>
          <a:p>
            <a:pPr eaLnBrk="1" hangingPunct="1">
              <a:lnSpc>
                <a:spcPct val="80000"/>
              </a:lnSpc>
              <a:spcBef>
                <a:spcPts val="450"/>
              </a:spcBef>
              <a:buSzPct val="100000"/>
              <a:defRPr/>
            </a:pPr>
            <a:endParaRPr lang="en-US" altLang="en-US" dirty="0" smtClean="0"/>
          </a:p>
          <a:p>
            <a:pPr eaLnBrk="1" hangingPunct="1">
              <a:lnSpc>
                <a:spcPct val="80000"/>
              </a:lnSpc>
              <a:spcBef>
                <a:spcPts val="450"/>
              </a:spcBef>
              <a:buSzPct val="100000"/>
              <a:defRPr/>
            </a:pPr>
            <a:r>
              <a:rPr lang="en-US" altLang="en-US" dirty="0" smtClean="0"/>
              <a:t>	162 days x 24 hours = 3,888 hours </a:t>
            </a:r>
          </a:p>
          <a:p>
            <a:pPr eaLnBrk="1" hangingPunct="1">
              <a:lnSpc>
                <a:spcPct val="80000"/>
              </a:lnSpc>
              <a:spcBef>
                <a:spcPts val="450"/>
              </a:spcBef>
              <a:buSzPct val="100000"/>
              <a:defRPr/>
            </a:pPr>
            <a:endParaRPr lang="en-US" altLang="en-US" u="sng" dirty="0" smtClean="0"/>
          </a:p>
          <a:p>
            <a:pPr eaLnBrk="1" hangingPunct="1">
              <a:lnSpc>
                <a:spcPct val="80000"/>
              </a:lnSpc>
              <a:spcBef>
                <a:spcPts val="450"/>
              </a:spcBef>
              <a:buSzPct val="100000"/>
              <a:defRPr/>
            </a:pPr>
            <a:r>
              <a:rPr lang="en-US" altLang="en-US" dirty="0" smtClean="0"/>
              <a:t>	</a:t>
            </a:r>
            <a:r>
              <a:rPr lang="en-US" altLang="en-US" u="sng" dirty="0" smtClean="0"/>
              <a:t>23 min</a:t>
            </a:r>
            <a:r>
              <a:rPr lang="en-US" altLang="en-US" dirty="0" smtClean="0"/>
              <a:t> = </a:t>
            </a:r>
            <a:r>
              <a:rPr lang="en-US" altLang="en-US" u="sng" dirty="0" smtClean="0"/>
              <a:t>    x      </a:t>
            </a:r>
          </a:p>
          <a:p>
            <a:pPr eaLnBrk="1" hangingPunct="1">
              <a:lnSpc>
                <a:spcPct val="80000"/>
              </a:lnSpc>
              <a:spcBef>
                <a:spcPts val="450"/>
              </a:spcBef>
              <a:buSzPct val="100000"/>
              <a:defRPr/>
            </a:pPr>
            <a:r>
              <a:rPr lang="en-US" altLang="en-US" dirty="0" smtClean="0"/>
              <a:t>	60 min    1 hour</a:t>
            </a:r>
          </a:p>
          <a:p>
            <a:pPr eaLnBrk="1" hangingPunct="1">
              <a:lnSpc>
                <a:spcPct val="80000"/>
              </a:lnSpc>
              <a:spcBef>
                <a:spcPts val="450"/>
              </a:spcBef>
              <a:buSzPct val="100000"/>
              <a:defRPr/>
            </a:pPr>
            <a:r>
              <a:rPr lang="en-US" altLang="en-US" dirty="0" smtClean="0"/>
              <a:t>	X = 0.38 hours</a:t>
            </a:r>
          </a:p>
          <a:p>
            <a:pPr eaLnBrk="1" hangingPunct="1">
              <a:lnSpc>
                <a:spcPct val="80000"/>
              </a:lnSpc>
              <a:spcBef>
                <a:spcPts val="450"/>
              </a:spcBef>
              <a:buSzPct val="100000"/>
              <a:defRPr/>
            </a:pPr>
            <a:endParaRPr lang="en-US" altLang="en-US" dirty="0" smtClean="0"/>
          </a:p>
          <a:p>
            <a:pPr eaLnBrk="1" hangingPunct="1">
              <a:lnSpc>
                <a:spcPct val="80000"/>
              </a:lnSpc>
              <a:spcBef>
                <a:spcPts val="450"/>
              </a:spcBef>
              <a:buSzPct val="100000"/>
              <a:defRPr/>
            </a:pPr>
            <a:r>
              <a:rPr lang="en-US" altLang="en-US" dirty="0" smtClean="0"/>
              <a:t>	</a:t>
            </a:r>
            <a:r>
              <a:rPr lang="en-US" altLang="en-US" i="1" dirty="0" smtClean="0"/>
              <a:t>t = 3,888.38 hours</a:t>
            </a:r>
          </a:p>
        </p:txBody>
      </p:sp>
      <p:pic>
        <p:nvPicPr>
          <p:cNvPr id="1024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477000"/>
            <a:ext cx="140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43075" y="6399213"/>
            <a:ext cx="72913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717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717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717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717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7173">
                                            <p:txEl>
                                              <p:pRg st="11" end="11"/>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7173">
                                            <p:txEl>
                                              <p:pRg st="12" end="1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7173">
                                            <p:txEl>
                                              <p:pRg st="13" end="1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0"/>
                                          </p:stCondLst>
                                        </p:cTn>
                                        <p:tgtEl>
                                          <p:spTgt spid="717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3063"/>
            <a:ext cx="9029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4400">
                <a:latin typeface="Calibri" panose="020F0502020204030204" pitchFamily="34" charset="0"/>
              </a:rPr>
              <a:t>Example 3</a:t>
            </a:r>
          </a:p>
        </p:txBody>
      </p:sp>
      <p:sp>
        <p:nvSpPr>
          <p:cNvPr id="8197" name="Text Box 5"/>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0000"/>
              </a:lnSpc>
              <a:spcBef>
                <a:spcPts val="700"/>
              </a:spcBef>
              <a:buClrTx/>
              <a:buFontTx/>
              <a:buNone/>
            </a:pPr>
            <a:r>
              <a:rPr lang="en-US" altLang="en-US" sz="2800" b="1">
                <a:solidFill>
                  <a:srgbClr val="0070C0"/>
                </a:solidFill>
              </a:rPr>
              <a:t>Step 2</a:t>
            </a:r>
            <a:r>
              <a:rPr lang="en-US" altLang="en-US" sz="2800">
                <a:solidFill>
                  <a:srgbClr val="000000"/>
                </a:solidFill>
              </a:rPr>
              <a:t>. Plug in the information:</a:t>
            </a:r>
          </a:p>
          <a:p>
            <a:pPr eaLnBrk="1" hangingPunct="1">
              <a:lnSpc>
                <a:spcPct val="90000"/>
              </a:lnSpc>
              <a:spcBef>
                <a:spcPts val="700"/>
              </a:spcBef>
              <a:buClrTx/>
              <a:buFontTx/>
              <a:buNone/>
            </a:pPr>
            <a:endParaRPr lang="en-US" altLang="en-US" sz="2800">
              <a:solidFill>
                <a:srgbClr val="000000"/>
              </a:solidFill>
            </a:endParaRPr>
          </a:p>
          <a:p>
            <a:pPr eaLnBrk="1" hangingPunct="1">
              <a:lnSpc>
                <a:spcPct val="90000"/>
              </a:lnSpc>
              <a:spcBef>
                <a:spcPts val="700"/>
              </a:spcBef>
              <a:buClrTx/>
              <a:buFontTx/>
              <a:buNone/>
            </a:pPr>
            <a:r>
              <a:rPr lang="en-US" altLang="en-US" sz="2800">
                <a:solidFill>
                  <a:srgbClr val="000000"/>
                </a:solidFill>
              </a:rPr>
              <a:t>	s = 7,000 mi / 3,888.38 hrs </a:t>
            </a:r>
          </a:p>
          <a:p>
            <a:pPr eaLnBrk="1" hangingPunct="1">
              <a:lnSpc>
                <a:spcPct val="90000"/>
              </a:lnSpc>
              <a:spcBef>
                <a:spcPts val="700"/>
              </a:spcBef>
              <a:buClrTx/>
              <a:buFontTx/>
              <a:buNone/>
            </a:pPr>
            <a:r>
              <a:rPr lang="en-US" altLang="en-US" sz="2800" b="1">
                <a:solidFill>
                  <a:srgbClr val="000000"/>
                </a:solidFill>
              </a:rPr>
              <a:t>Or</a:t>
            </a:r>
            <a:r>
              <a:rPr lang="en-US" altLang="en-US" sz="2800">
                <a:solidFill>
                  <a:srgbClr val="000000"/>
                </a:solidFill>
              </a:rPr>
              <a:t> s = 11,265.41 km / 3,888.38 hrs</a:t>
            </a:r>
          </a:p>
          <a:p>
            <a:pPr eaLnBrk="1" hangingPunct="1">
              <a:lnSpc>
                <a:spcPct val="90000"/>
              </a:lnSpc>
              <a:spcBef>
                <a:spcPts val="700"/>
              </a:spcBef>
              <a:buClrTx/>
              <a:buFontTx/>
              <a:buNone/>
            </a:pPr>
            <a:endParaRPr lang="en-US" altLang="en-US" sz="2800">
              <a:solidFill>
                <a:srgbClr val="000000"/>
              </a:solidFill>
            </a:endParaRPr>
          </a:p>
          <a:p>
            <a:pPr eaLnBrk="1" hangingPunct="1">
              <a:lnSpc>
                <a:spcPct val="90000"/>
              </a:lnSpc>
              <a:spcBef>
                <a:spcPts val="700"/>
              </a:spcBef>
              <a:buClrTx/>
              <a:buFontTx/>
              <a:buNone/>
            </a:pPr>
            <a:r>
              <a:rPr lang="en-US" altLang="en-US" sz="2800" b="1">
                <a:solidFill>
                  <a:srgbClr val="0070C0"/>
                </a:solidFill>
              </a:rPr>
              <a:t>Step 3</a:t>
            </a:r>
            <a:r>
              <a:rPr lang="en-US" altLang="en-US" sz="2800">
                <a:solidFill>
                  <a:srgbClr val="000000"/>
                </a:solidFill>
              </a:rPr>
              <a:t>. Solve the equation:</a:t>
            </a:r>
          </a:p>
          <a:p>
            <a:pPr eaLnBrk="1" hangingPunct="1">
              <a:lnSpc>
                <a:spcPct val="90000"/>
              </a:lnSpc>
              <a:spcBef>
                <a:spcPts val="700"/>
              </a:spcBef>
              <a:buClrTx/>
              <a:buFontTx/>
              <a:buNone/>
            </a:pPr>
            <a:endParaRPr lang="en-US" altLang="en-US" sz="2800">
              <a:solidFill>
                <a:srgbClr val="000000"/>
              </a:solidFill>
            </a:endParaRPr>
          </a:p>
          <a:p>
            <a:pPr eaLnBrk="1" hangingPunct="1">
              <a:lnSpc>
                <a:spcPct val="90000"/>
              </a:lnSpc>
              <a:spcBef>
                <a:spcPts val="700"/>
              </a:spcBef>
              <a:buClrTx/>
              <a:buFontTx/>
              <a:buNone/>
            </a:pPr>
            <a:r>
              <a:rPr lang="en-US" altLang="en-US" sz="2800">
                <a:solidFill>
                  <a:srgbClr val="000000"/>
                </a:solidFill>
              </a:rPr>
              <a:t>	</a:t>
            </a:r>
            <a:r>
              <a:rPr lang="en-US" altLang="en-US" sz="2800" i="1">
                <a:solidFill>
                  <a:srgbClr val="000000"/>
                </a:solidFill>
              </a:rPr>
              <a:t>s = 1.80 mph (2.90 kph)</a:t>
            </a:r>
          </a:p>
          <a:p>
            <a:pPr eaLnBrk="1" hangingPunct="1">
              <a:lnSpc>
                <a:spcPct val="90000"/>
              </a:lnSpc>
              <a:spcBef>
                <a:spcPts val="700"/>
              </a:spcBef>
              <a:buClrTx/>
              <a:buFontTx/>
              <a:buNone/>
            </a:pPr>
            <a:r>
              <a:rPr lang="en-US" altLang="en-US" sz="2800" b="1" i="1">
                <a:solidFill>
                  <a:srgbClr val="0070C0"/>
                </a:solidFill>
              </a:rPr>
              <a:t>Lydia swam an average of 1.80 mpr (2.90 kph)!</a:t>
            </a:r>
          </a:p>
        </p:txBody>
      </p:sp>
      <p:pic>
        <p:nvPicPr>
          <p:cNvPr id="1229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477000"/>
            <a:ext cx="140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0688" y="6399213"/>
            <a:ext cx="7291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19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additive="repl">
                                        <p:cTn id="18" dur="1" fill="hold">
                                          <p:stCondLst>
                                            <p:cond delay="0"/>
                                          </p:stCondLst>
                                        </p:cTn>
                                        <p:tgtEl>
                                          <p:spTgt spid="8197">
                                            <p:txEl>
                                              <p:pRg st="8" end="8"/>
                                            </p:txEl>
                                          </p:spTgt>
                                        </p:tgtEl>
                                        <p:attrNameLst>
                                          <p:attrName>style.visibility</p:attrName>
                                        </p:attrNameLst>
                                      </p:cBhvr>
                                      <p:to>
                                        <p:strVal val="visible"/>
                                      </p:to>
                                    </p:set>
                                    <p:anim calcmode="lin" valueType="num">
                                      <p:cBhvr additive="repl">
                                        <p:cTn id="19" dur="500" fill="hold"/>
                                        <p:tgtEl>
                                          <p:spTgt spid="8197">
                                            <p:txEl>
                                              <p:pRg st="8" end="8"/>
                                            </p:txEl>
                                          </p:spTgt>
                                        </p:tgtEl>
                                        <p:attrNameLst>
                                          <p:attrName>ppt_w</p:attrName>
                                        </p:attrNameLst>
                                      </p:cBhvr>
                                      <p:tavLst>
                                        <p:tav tm="100000">
                                          <p:val>
                                            <p:fltVal val="0"/>
                                          </p:val>
                                        </p:tav>
                                        <p:tav>
                                          <p:val>
                                            <p:strVal val="#ppt_w"/>
                                          </p:val>
                                        </p:tav>
                                      </p:tavLst>
                                    </p:anim>
                                    <p:anim calcmode="lin" valueType="num">
                                      <p:cBhvr additive="repl">
                                        <p:cTn id="20" dur="500" fill="hold"/>
                                        <p:tgtEl>
                                          <p:spTgt spid="8197">
                                            <p:txEl>
                                              <p:pRg st="8" end="8"/>
                                            </p:txEl>
                                          </p:spTgt>
                                        </p:tgtEl>
                                        <p:attrNameLst>
                                          <p:attrName>ppt_h</p:attrName>
                                        </p:attrNameLst>
                                      </p:cBhvr>
                                      <p:tavLst>
                                        <p:tav tm="100000">
                                          <p:val>
                                            <p:fltVal val="0"/>
                                          </p:val>
                                        </p:tav>
                                        <p:tav>
                                          <p:val>
                                            <p:strVal val="#ppt_h"/>
                                          </p:val>
                                        </p:tav>
                                      </p:tavLst>
                                    </p:anim>
                                    <p:animEffect transition="in" filter="fade">
                                      <p:cBhvr additive="repl">
                                        <p:cTn id="21" dur="500"/>
                                        <p:tgtEl>
                                          <p:spTgt spid="81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288925"/>
            <a:ext cx="9029701"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4"/>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4400">
                <a:latin typeface="Calibri" panose="020F0502020204030204" pitchFamily="34" charset="0"/>
              </a:rPr>
              <a:t>Example 3</a:t>
            </a:r>
          </a:p>
        </p:txBody>
      </p:sp>
      <p:sp>
        <p:nvSpPr>
          <p:cNvPr id="9221" name="Text Box 5"/>
          <p:cNvSpPr txBox="1">
            <a:spLocks noChangeArrowheads="1"/>
          </p:cNvSpPr>
          <p:nvPr/>
        </p:nvSpPr>
        <p:spPr bwMode="auto">
          <a:xfrm>
            <a:off x="457200" y="1600200"/>
            <a:ext cx="82296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ts val="800"/>
              </a:spcBef>
              <a:buSzPct val="100000"/>
              <a:defRPr/>
            </a:pPr>
            <a:r>
              <a:rPr lang="en-US" altLang="en-US" sz="3200" dirty="0" smtClean="0"/>
              <a:t>This example calculated average speed.</a:t>
            </a:r>
          </a:p>
          <a:p>
            <a:pPr eaLnBrk="1" hangingPunct="1">
              <a:lnSpc>
                <a:spcPct val="90000"/>
              </a:lnSpc>
              <a:spcBef>
                <a:spcPts val="700"/>
              </a:spcBef>
              <a:buSzPct val="100000"/>
              <a:defRPr/>
            </a:pPr>
            <a:endParaRPr lang="en-US" altLang="en-US" sz="2800" dirty="0" smtClean="0"/>
          </a:p>
          <a:p>
            <a:pPr marL="339725" indent="-336550" eaLnBrk="1" hangingPunct="1">
              <a:lnSpc>
                <a:spcPct val="90000"/>
              </a:lnSpc>
              <a:spcBef>
                <a:spcPts val="700"/>
              </a:spcBef>
              <a:buClr>
                <a:srgbClr val="000000"/>
              </a:buClr>
              <a:buSzPct val="100000"/>
              <a:buFont typeface="Arial" panose="020B0604020202020204" pitchFamily="34" charset="0"/>
              <a:buChar char="•"/>
              <a:defRPr/>
            </a:pPr>
            <a:r>
              <a:rPr lang="en-US" altLang="en-US" sz="2800" dirty="0" smtClean="0"/>
              <a:t>Is it feasible to believe Lydia cruised at 1.80 mph her entire journey? </a:t>
            </a:r>
            <a:r>
              <a:rPr lang="en-US" altLang="en-US" sz="2800" i="1" dirty="0" smtClean="0"/>
              <a:t> </a:t>
            </a:r>
          </a:p>
          <a:p>
            <a:pPr marL="339725" indent="-336550" eaLnBrk="1" hangingPunct="1">
              <a:lnSpc>
                <a:spcPct val="90000"/>
              </a:lnSpc>
              <a:spcBef>
                <a:spcPts val="700"/>
              </a:spcBef>
              <a:buClr>
                <a:srgbClr val="000000"/>
              </a:buClr>
              <a:buSzPct val="100000"/>
              <a:buFont typeface="Arial" panose="020B0604020202020204" pitchFamily="34" charset="0"/>
              <a:buChar char="•"/>
              <a:defRPr/>
            </a:pPr>
            <a:r>
              <a:rPr lang="en-US" altLang="en-US" sz="2800" dirty="0" smtClean="0"/>
              <a:t>What are some reasons her speed would have changed? </a:t>
            </a:r>
          </a:p>
          <a:p>
            <a:pPr marL="341313" eaLnBrk="1" hangingPunct="1">
              <a:lnSpc>
                <a:spcPct val="90000"/>
              </a:lnSpc>
              <a:spcBef>
                <a:spcPts val="700"/>
              </a:spcBef>
              <a:buSzPct val="100000"/>
              <a:defRPr/>
            </a:pPr>
            <a:endParaRPr lang="en-US" altLang="en-US" sz="2800" dirty="0" smtClean="0"/>
          </a:p>
        </p:txBody>
      </p:sp>
      <p:sp>
        <p:nvSpPr>
          <p:cNvPr id="9222" name="Rectangle 6"/>
          <p:cNvSpPr>
            <a:spLocks noChangeArrowheads="1"/>
          </p:cNvSpPr>
          <p:nvPr/>
        </p:nvSpPr>
        <p:spPr bwMode="auto">
          <a:xfrm>
            <a:off x="3886200" y="2921000"/>
            <a:ext cx="64135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800" i="1">
                <a:solidFill>
                  <a:srgbClr val="0070C0"/>
                </a:solidFill>
              </a:rPr>
              <a:t>No</a:t>
            </a:r>
          </a:p>
        </p:txBody>
      </p:sp>
      <p:sp>
        <p:nvSpPr>
          <p:cNvPr id="9223" name="Rectangle 7"/>
          <p:cNvSpPr>
            <a:spLocks noChangeArrowheads="1"/>
          </p:cNvSpPr>
          <p:nvPr/>
        </p:nvSpPr>
        <p:spPr bwMode="auto">
          <a:xfrm>
            <a:off x="800100" y="4287838"/>
            <a:ext cx="7543800"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800" i="1">
                <a:solidFill>
                  <a:srgbClr val="009999"/>
                </a:solidFill>
              </a:rPr>
              <a:t>	</a:t>
            </a:r>
            <a:r>
              <a:rPr lang="en-US" altLang="en-US" sz="2800" i="1">
                <a:solidFill>
                  <a:srgbClr val="0070C0"/>
                </a:solidFill>
              </a:rPr>
              <a:t>       Hunting increases speed, resting lowers speed, etc. </a:t>
            </a:r>
          </a:p>
        </p:txBody>
      </p:sp>
      <p:pic>
        <p:nvPicPr>
          <p:cNvPr id="1434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477000"/>
            <a:ext cx="140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7675" y="6399213"/>
            <a:ext cx="72913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3063"/>
            <a:ext cx="9029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3600">
                <a:latin typeface="Calibri" panose="020F0502020204030204" pitchFamily="34" charset="0"/>
              </a:rPr>
              <a:t>Instantaneous Speed</a:t>
            </a:r>
          </a:p>
        </p:txBody>
      </p:sp>
      <p:sp>
        <p:nvSpPr>
          <p:cNvPr id="16388" name="Text Box 5"/>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800"/>
              </a:spcBef>
              <a:buFont typeface="Arial" panose="020B0604020202020204" pitchFamily="34" charset="0"/>
              <a:buChar char="•"/>
            </a:pPr>
            <a:r>
              <a:rPr lang="en-US" altLang="en-US" sz="2400">
                <a:solidFill>
                  <a:srgbClr val="000000"/>
                </a:solidFill>
              </a:rPr>
              <a:t>Speed of an object at an exact moment. </a:t>
            </a:r>
          </a:p>
          <a:p>
            <a:pPr eaLnBrk="1" hangingPunct="1">
              <a:spcBef>
                <a:spcPts val="800"/>
              </a:spcBef>
              <a:buFont typeface="Arial" panose="020B0604020202020204" pitchFamily="34" charset="0"/>
              <a:buChar char="•"/>
            </a:pPr>
            <a:r>
              <a:rPr lang="en-US" altLang="en-US" sz="2400">
                <a:solidFill>
                  <a:srgbClr val="000000"/>
                </a:solidFill>
              </a:rPr>
              <a:t>Example: </a:t>
            </a:r>
          </a:p>
          <a:p>
            <a:pPr lvl="1" eaLnBrk="1" hangingPunct="1">
              <a:spcBef>
                <a:spcPts val="700"/>
              </a:spcBef>
              <a:buFont typeface="Arial" panose="020B0604020202020204" pitchFamily="34" charset="0"/>
              <a:buChar char="–"/>
            </a:pPr>
            <a:r>
              <a:rPr lang="en-US" altLang="en-US" sz="2000">
                <a:solidFill>
                  <a:srgbClr val="000000"/>
                </a:solidFill>
              </a:rPr>
              <a:t>The speedometer on a car shows the car’s speed at an exact moment. The instantaneous speed will change as the car slows down and speeds up.</a:t>
            </a:r>
          </a:p>
        </p:txBody>
      </p:sp>
      <p:pic>
        <p:nvPicPr>
          <p:cNvPr id="1638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477000"/>
            <a:ext cx="140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6399213"/>
            <a:ext cx="72913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3063"/>
            <a:ext cx="9029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4"/>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4400">
                <a:latin typeface="Calibri" panose="020F0502020204030204" pitchFamily="34" charset="0"/>
              </a:rPr>
              <a:t>Instantaneous Speed</a:t>
            </a:r>
          </a:p>
        </p:txBody>
      </p:sp>
      <p:sp>
        <p:nvSpPr>
          <p:cNvPr id="18436" name="Text Box 5"/>
          <p:cNvSpPr txBox="1">
            <a:spLocks noChangeArrowheads="1"/>
          </p:cNvSpPr>
          <p:nvPr/>
        </p:nvSpPr>
        <p:spPr bwMode="auto">
          <a:xfrm>
            <a:off x="457200" y="1600200"/>
            <a:ext cx="4876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575"/>
              </a:spcBef>
              <a:buFont typeface="Arial" panose="020B0604020202020204" pitchFamily="34" charset="0"/>
              <a:buChar char="•"/>
            </a:pPr>
            <a:r>
              <a:rPr lang="en-US" altLang="en-US" sz="2300">
                <a:solidFill>
                  <a:srgbClr val="000000"/>
                </a:solidFill>
              </a:rPr>
              <a:t>The M/V OCEARCH is the ship the OCEARCH crew uses on their expeditions. The ship’s top speed is 11 knots (12.65 mph or 20.36 kph).</a:t>
            </a:r>
          </a:p>
          <a:p>
            <a:pPr eaLnBrk="1" hangingPunct="1">
              <a:spcBef>
                <a:spcPts val="575"/>
              </a:spcBef>
              <a:buFont typeface="Arial" panose="020B0604020202020204" pitchFamily="34" charset="0"/>
              <a:buChar char="•"/>
            </a:pPr>
            <a:r>
              <a:rPr lang="en-US" altLang="en-US" sz="2300">
                <a:solidFill>
                  <a:srgbClr val="000000"/>
                </a:solidFill>
              </a:rPr>
              <a:t>If the ship is moving at 11 knots (12.65 mph or 20.36 kph), that is its speed at that exact moment, or the instantaneous speed. Just like in our example with the cars, ships also speed up, slow down, and stop during their journey.</a:t>
            </a:r>
          </a:p>
        </p:txBody>
      </p:sp>
      <p:pic>
        <p:nvPicPr>
          <p:cNvPr id="184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963" y="1450975"/>
            <a:ext cx="2992437" cy="4645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477000"/>
            <a:ext cx="140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87513" y="6424613"/>
            <a:ext cx="72929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456</Words>
  <Application>Microsoft Macintosh PowerPoint</Application>
  <PresentationFormat>On-screen Show (4:3)</PresentationFormat>
  <Paragraphs>92</Paragraphs>
  <Slides>12</Slides>
  <Notes>11</Notes>
  <HiddenSlides>1</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Landry's</dc:creator>
  <cp:lastModifiedBy>Ami</cp:lastModifiedBy>
  <cp:revision>143</cp:revision>
  <cp:lastPrinted>1601-01-01T00:00:00Z</cp:lastPrinted>
  <dcterms:created xsi:type="dcterms:W3CDTF">2013-10-15T19:12:25Z</dcterms:created>
  <dcterms:modified xsi:type="dcterms:W3CDTF">2016-05-16T15:51:01Z</dcterms:modified>
</cp:coreProperties>
</file>