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8" d="100"/>
          <a:sy n="178" d="100"/>
        </p:scale>
        <p:origin x="-37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dirty="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1625" cy="30829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32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CCCE9053-1506-4A74-A11E-074C15A723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209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0517BF-8D15-498F-8DD7-6196C900032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5D43E0-06C0-4154-8E5C-C1FCD74577B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919624-19F9-4BDB-B0FA-3290AE83DE4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277ED1-F518-4C8A-9940-DEF3624447D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A7911-E490-4451-8E59-74969D90929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EB2DEC-C449-4D71-B52D-E16EC14250E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334FDE-63D6-4E5A-BBD2-8380DB4D464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E8ED8F-8C6F-484A-A34C-4E0B677C2B7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21C7D52-F2D1-447F-8949-A1B4FD26B111}" type="slidenum">
              <a:rPr lang="en-US" altLang="en-US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C74F1-14E6-49CC-AE2C-8590A64839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495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C6D6B-032C-471F-8AD0-F070300EFB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9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FD45-C753-4F82-9E51-73D1D2E866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415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C1E95-5D95-41E4-AF7B-B96894940B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904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E10D3-5ED3-4DD3-9511-DABE491DF6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52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95A06-50EB-48C9-84AD-BDFB10E538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304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8C7BA-73C5-46AC-991C-3D6A52AFBC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596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85379-FF6C-4F35-B18D-1AB2B60155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95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2727E-B041-4DCE-8955-C79BC0245B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140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C559-3D1E-4E38-8984-0F76605DFF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48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4AC9B-0205-4E70-9B4C-BF1E4DA87D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62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5A48D3-DA5E-427E-93D9-2672EE8C8E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5.png"/><Relationship Id="rId7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5.png"/><Relationship Id="rId7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jpe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4.png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png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1138" y="347663"/>
            <a:ext cx="8707437" cy="5683250"/>
          </a:xfrm>
          <a:prstGeom prst="rect">
            <a:avLst/>
          </a:prstGeom>
          <a:solidFill>
            <a:srgbClr val="008B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/>
          </a:p>
        </p:txBody>
      </p:sp>
      <p:pic>
        <p:nvPicPr>
          <p:cNvPr id="307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23209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211138" y="6176963"/>
            <a:ext cx="3832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8BCC"/>
                </a:solidFill>
              </a:rPr>
              <a:t>/</a:t>
            </a:r>
            <a:r>
              <a:rPr lang="en-US" altLang="en-US" sz="1600"/>
              <a:t>  STEM </a:t>
            </a:r>
            <a:r>
              <a:rPr lang="en-US" altLang="en-US" sz="1600">
                <a:solidFill>
                  <a:srgbClr val="008BCC"/>
                </a:solidFill>
              </a:rPr>
              <a:t>Learning Sponsors:</a:t>
            </a:r>
          </a:p>
        </p:txBody>
      </p: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239713" y="1550988"/>
            <a:ext cx="7978775" cy="830262"/>
            <a:chOff x="577495" y="1107306"/>
            <a:chExt cx="7979102" cy="830997"/>
          </a:xfrm>
        </p:grpSpPr>
        <p:sp>
          <p:nvSpPr>
            <p:cNvPr id="3080" name="TextBox 8"/>
            <p:cNvSpPr txBox="1">
              <a:spLocks noChangeArrowheads="1"/>
            </p:cNvSpPr>
            <p:nvPr/>
          </p:nvSpPr>
          <p:spPr bwMode="auto">
            <a:xfrm>
              <a:off x="577495" y="1107306"/>
              <a:ext cx="797910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4800" baseline="30000">
                  <a:latin typeface="Calibri" panose="020F0502020204030204" pitchFamily="34" charset="0"/>
                  <a:ea typeface="Gotham"/>
                  <a:cs typeface="Gotham"/>
                </a:rPr>
                <a:t>Physics of Shark Movement 2 </a:t>
              </a:r>
            </a:p>
            <a:p>
              <a:pPr>
                <a:lnSpc>
                  <a:spcPct val="60000"/>
                </a:lnSpc>
                <a:spcAft>
                  <a:spcPts val="36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4800" b="1" baseline="30000">
                  <a:latin typeface="Calibri" panose="020F0502020204030204" pitchFamily="34" charset="0"/>
                  <a:ea typeface="Gotham"/>
                  <a:cs typeface="Gotham"/>
                </a:rPr>
                <a:t> </a:t>
              </a:r>
              <a:r>
                <a:rPr lang="en-US" altLang="en-US" sz="4800" b="1">
                  <a:latin typeface="Calibri" panose="020F0502020204030204" pitchFamily="34" charset="0"/>
                  <a:ea typeface="Gotham"/>
                  <a:cs typeface="Gotham"/>
                </a:rPr>
                <a:t> </a:t>
              </a:r>
              <a:r>
                <a:rPr lang="en-US" altLang="en-US" sz="4800" b="1" baseline="30000">
                  <a:latin typeface="Calibri" panose="020F0502020204030204" pitchFamily="34" charset="0"/>
                  <a:ea typeface="Gotham"/>
                  <a:cs typeface="Gotham"/>
                </a:rPr>
                <a:t>Real World Applications</a:t>
              </a:r>
              <a:r>
                <a:rPr lang="en-US" altLang="en-US" sz="4800" b="1">
                  <a:latin typeface="Calibri" panose="020F0502020204030204" pitchFamily="34" charset="0"/>
                  <a:ea typeface="Gotham"/>
                  <a:cs typeface="Gotham"/>
                </a:rPr>
                <a:t> </a:t>
              </a:r>
            </a:p>
          </p:txBody>
        </p:sp>
        <p:sp>
          <p:nvSpPr>
            <p:cNvPr id="3081" name="TextBox 6"/>
            <p:cNvSpPr txBox="1">
              <a:spLocks noChangeArrowheads="1"/>
            </p:cNvSpPr>
            <p:nvPr/>
          </p:nvSpPr>
          <p:spPr bwMode="auto">
            <a:xfrm>
              <a:off x="577495" y="1202015"/>
              <a:ext cx="42917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3200" b="1">
                  <a:latin typeface="Gotham"/>
                  <a:ea typeface="Gotham"/>
                  <a:cs typeface="Gotham"/>
                </a:rPr>
                <a:t>/</a:t>
              </a:r>
            </a:p>
          </p:txBody>
        </p:sp>
      </p:grpSp>
      <p:pic>
        <p:nvPicPr>
          <p:cNvPr id="3078" name="Picture 1" descr="OCEARCH_Curriculum_3 log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6049963"/>
            <a:ext cx="27622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230438"/>
            <a:ext cx="5638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95263"/>
            <a:ext cx="8950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Calibri" panose="020F0502020204030204" pitchFamily="34" charset="0"/>
              </a:rPr>
              <a:t>Example 2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n-US" altLang="en-US" sz="2000" b="1" dirty="0" smtClean="0"/>
              <a:t>Now let’s assume Lydia’s actual swim path is shown as the dotted line.</a:t>
            </a:r>
          </a:p>
          <a:p>
            <a:pPr marL="341313"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n-US" altLang="en-US" sz="2000" dirty="0" smtClean="0"/>
              <a:t>Does her displacement from Ping A to Ping C change?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SzPct val="100000"/>
              <a:defRPr/>
            </a:pPr>
            <a:r>
              <a:rPr lang="en-US" altLang="en-US" sz="2000" b="1" i="1" dirty="0" smtClean="0">
                <a:solidFill>
                  <a:srgbClr val="0070C0"/>
                </a:solidFill>
              </a:rPr>
              <a:t>	</a:t>
            </a:r>
            <a:r>
              <a:rPr lang="en-US" altLang="en-US" b="1" i="1" dirty="0" smtClean="0">
                <a:solidFill>
                  <a:srgbClr val="0070C0"/>
                </a:solidFill>
              </a:rPr>
              <a:t>No. Her final position has not changed</a:t>
            </a:r>
            <a:r>
              <a:rPr lang="en-US" altLang="en-US" b="1" i="1" dirty="0" smtClean="0">
                <a:solidFill>
                  <a:srgbClr val="009999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SzPct val="100000"/>
              <a:defRPr/>
            </a:pPr>
            <a:endParaRPr lang="en-US" altLang="en-US" b="1" i="1" dirty="0" smtClean="0">
              <a:solidFill>
                <a:srgbClr val="0099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n-US" altLang="en-US" sz="2000" dirty="0" smtClean="0"/>
              <a:t>If Lydia swam a total of 150 mi (241.40 km) to get to Ping B, what is her displacement?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SzPct val="100000"/>
              <a:defRPr/>
            </a:pPr>
            <a:r>
              <a:rPr lang="en-US" altLang="en-US" i="1" dirty="0" smtClean="0"/>
              <a:t>	</a:t>
            </a:r>
            <a:r>
              <a:rPr lang="en-US" altLang="en-US" b="1" i="1" dirty="0" smtClean="0">
                <a:solidFill>
                  <a:srgbClr val="0070C0"/>
                </a:solidFill>
              </a:rPr>
              <a:t>83 miles (133.58 km) </a:t>
            </a:r>
          </a:p>
          <a:p>
            <a:pPr marL="341313" eaLnBrk="1" hangingPunct="1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endParaRPr lang="en-US" altLang="en-US" sz="2000" b="1" dirty="0" smtClean="0">
              <a:solidFill>
                <a:srgbClr val="009999"/>
              </a:solidFill>
            </a:endParaRPr>
          </a:p>
          <a:p>
            <a:pPr marL="341313" eaLnBrk="1" hangingPunct="1">
              <a:spcBef>
                <a:spcPts val="500"/>
              </a:spcBef>
              <a:buSzPct val="100000"/>
              <a:defRPr/>
            </a:pPr>
            <a:endParaRPr lang="en-US" altLang="en-US" sz="2000" b="1" dirty="0" smtClean="0">
              <a:solidFill>
                <a:srgbClr val="009999"/>
              </a:solidFill>
            </a:endParaRPr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4572000" y="1905000"/>
          <a:ext cx="4267200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r:id="rId5" imgW="5485714" imgH="4420217" progId="">
                  <p:embed/>
                </p:oleObj>
              </mc:Choice>
              <mc:Fallback>
                <p:oleObj r:id="rId5" imgW="5485714" imgH="442021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5000"/>
                        <a:ext cx="4267200" cy="343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478588"/>
            <a:ext cx="1409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1728788" y="6446838"/>
            <a:ext cx="6183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8BCC"/>
                </a:solidFill>
              </a:rPr>
              <a:t>/</a:t>
            </a:r>
            <a:r>
              <a:rPr lang="en-US" altLang="en-US" sz="1600">
                <a:solidFill>
                  <a:schemeClr val="tx1"/>
                </a:solidFill>
              </a:rPr>
              <a:t>Physics of Movement 2 Real World Applications Part 1 </a:t>
            </a:r>
            <a:r>
              <a:rPr lang="en-US" altLang="en-US" sz="1600">
                <a:solidFill>
                  <a:srgbClr val="008BCC"/>
                </a:solidFill>
              </a:rPr>
              <a:t>2016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84163"/>
            <a:ext cx="8950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57200" y="1793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alibri" panose="020F0502020204030204" pitchFamily="34" charset="0"/>
              </a:rPr>
              <a:t>Example 2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If the actual distance swam from Ping A to Ping B is 150 mi (241.40 km), and the distance she swam to get  from Ping B to Ping C is 208 mi (334.75 km), what distance did Lydia swim to get to Ping C?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690563" y="3621088"/>
            <a:ext cx="3957637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/>
              <a:t>Ping A to Ping B = 150 mi (241.40 km)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/>
              <a:t>Ping B to Ping C = 208 mi (334.75 km)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/>
              <a:t>150 mi + 208 mi = 358 mi (576.15 km)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i="1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717550" y="5573713"/>
            <a:ext cx="8197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65000"/>
              <a:buFontTx/>
              <a:buNone/>
            </a:pPr>
            <a:r>
              <a:rPr lang="en-US" altLang="en-US" sz="1800" b="1" i="1">
                <a:solidFill>
                  <a:srgbClr val="0070C0"/>
                </a:solidFill>
              </a:rPr>
              <a:t>Lydia swam a total of 358 mi (576.15 km) to get from Ping A to Ping C</a:t>
            </a:r>
            <a:r>
              <a:rPr lang="en-US" altLang="en-US" sz="1800" b="1" i="1">
                <a:solidFill>
                  <a:srgbClr val="009999"/>
                </a:solidFill>
              </a:rPr>
              <a:t>.</a:t>
            </a:r>
          </a:p>
        </p:txBody>
      </p:sp>
      <p:graphicFrame>
        <p:nvGraphicFramePr>
          <p:cNvPr id="19463" name="Object 8"/>
          <p:cNvGraphicFramePr>
            <a:graphicFrameLocks noChangeAspect="1"/>
          </p:cNvGraphicFramePr>
          <p:nvPr/>
        </p:nvGraphicFramePr>
        <p:xfrm>
          <a:off x="4648200" y="1676400"/>
          <a:ext cx="4038600" cy="325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r:id="rId5" imgW="5485714" imgH="4420217" progId="">
                  <p:embed/>
                </p:oleObj>
              </mc:Choice>
              <mc:Fallback>
                <p:oleObj r:id="rId5" imgW="5485714" imgH="442021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4038600" cy="325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478588"/>
            <a:ext cx="1409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1728788" y="6446838"/>
            <a:ext cx="6183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8BCC"/>
                </a:solidFill>
              </a:rPr>
              <a:t>/</a:t>
            </a:r>
            <a:r>
              <a:rPr lang="en-US" altLang="en-US" sz="1600">
                <a:solidFill>
                  <a:schemeClr val="tx1"/>
                </a:solidFill>
              </a:rPr>
              <a:t>Physics of Movement 2 Real World Applications Part 1 </a:t>
            </a:r>
            <a:r>
              <a:rPr lang="en-US" altLang="en-US" sz="1600">
                <a:solidFill>
                  <a:srgbClr val="008BCC"/>
                </a:solidFill>
              </a:rPr>
              <a:t>2016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88"/>
            <a:ext cx="914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905000" y="217488"/>
            <a:ext cx="533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2150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86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478588"/>
            <a:ext cx="1409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1138" y="211138"/>
            <a:ext cx="8707437" cy="5683250"/>
          </a:xfrm>
          <a:prstGeom prst="rect">
            <a:avLst/>
          </a:prstGeom>
          <a:solidFill>
            <a:srgbClr val="008B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/>
          </a:p>
        </p:txBody>
      </p:sp>
      <p:sp>
        <p:nvSpPr>
          <p:cNvPr id="4099" name="TextBox 15"/>
          <p:cNvSpPr txBox="1">
            <a:spLocks noChangeArrowheads="1"/>
          </p:cNvSpPr>
          <p:nvPr/>
        </p:nvSpPr>
        <p:spPr bwMode="auto">
          <a:xfrm>
            <a:off x="211138" y="6176963"/>
            <a:ext cx="3832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8BCC"/>
                </a:solidFill>
              </a:rPr>
              <a:t>/</a:t>
            </a:r>
            <a:r>
              <a:rPr lang="en-US" altLang="en-US" sz="1600"/>
              <a:t>  STEM </a:t>
            </a:r>
            <a:r>
              <a:rPr lang="en-US" altLang="en-US" sz="1600">
                <a:solidFill>
                  <a:srgbClr val="008BCC"/>
                </a:solidFill>
              </a:rPr>
              <a:t>Learning Sponsors:</a:t>
            </a:r>
          </a:p>
        </p:txBody>
      </p:sp>
      <p:pic>
        <p:nvPicPr>
          <p:cNvPr id="4100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661988"/>
            <a:ext cx="23209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574675" y="3100388"/>
            <a:ext cx="79803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latin typeface="Gotham"/>
                <a:ea typeface="Gotham"/>
                <a:cs typeface="Gotham"/>
              </a:rPr>
              <a:t>Scalar vs Vector Quantities</a:t>
            </a:r>
            <a:endParaRPr lang="en-US" altLang="en-US" sz="3600" b="1" baseline="30000">
              <a:latin typeface="Gotham"/>
              <a:ea typeface="Gotham"/>
              <a:cs typeface="Gotham"/>
            </a:endParaRPr>
          </a:p>
        </p:txBody>
      </p:sp>
      <p:pic>
        <p:nvPicPr>
          <p:cNvPr id="4102" name="Picture 7" descr="OCEARCH_Curriculum_3 log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6049963"/>
            <a:ext cx="27622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704975"/>
            <a:ext cx="54102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1138" y="423863"/>
            <a:ext cx="8932862" cy="846137"/>
          </a:xfrm>
          <a:prstGeom prst="rect">
            <a:avLst/>
          </a:prstGeom>
          <a:solidFill>
            <a:srgbClr val="008B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/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230188" y="828675"/>
            <a:ext cx="662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Gotham"/>
                <a:ea typeface="Gotham"/>
                <a:cs typeface="Gotham"/>
              </a:rPr>
              <a:t>Scalar and Vector Quantities</a:t>
            </a:r>
          </a:p>
        </p:txBody>
      </p:sp>
      <p:pic>
        <p:nvPicPr>
          <p:cNvPr id="51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478588"/>
            <a:ext cx="1409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1728788" y="6446838"/>
            <a:ext cx="6183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8BCC"/>
                </a:solidFill>
              </a:rPr>
              <a:t>/</a:t>
            </a:r>
            <a:r>
              <a:rPr lang="en-US" altLang="en-US" sz="1600">
                <a:solidFill>
                  <a:schemeClr val="tx1"/>
                </a:solidFill>
              </a:rPr>
              <a:t>Physics of Movement 2 Real World Applications Part 1 </a:t>
            </a:r>
            <a:r>
              <a:rPr lang="en-US" altLang="en-US" sz="1600">
                <a:solidFill>
                  <a:srgbClr val="008BCC"/>
                </a:solidFill>
              </a:rPr>
              <a:t>2016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638" y="1554163"/>
            <a:ext cx="4983162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en-US" altLang="en-US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 Quantities</a:t>
            </a:r>
          </a:p>
          <a:p>
            <a:pPr marL="339725" indent="-336550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with a magnitude.</a:t>
            </a:r>
          </a:p>
          <a:p>
            <a:pPr marL="339725" indent="-336550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‘how much’.</a:t>
            </a:r>
          </a:p>
          <a:p>
            <a:pPr marL="339725" indent="-336550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 time, volume, speed, and temperature.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endParaRPr lang="en-US" altLang="en-US" sz="1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0000"/>
              <a:defRPr/>
            </a:pPr>
            <a:r>
              <a:rPr lang="en-US" altLang="en-U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Quantities</a:t>
            </a:r>
          </a:p>
          <a:p>
            <a:pPr marL="339725" indent="-336550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with a magnitude and direction. </a:t>
            </a:r>
          </a:p>
          <a:p>
            <a:pPr marL="339725" indent="-336550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 velocity, increases and decreases in temperature. </a:t>
            </a:r>
          </a:p>
          <a:p>
            <a:pPr marL="341313" eaLnBrk="1" hangingPunct="1">
              <a:spcBef>
                <a:spcPts val="600"/>
              </a:spcBef>
              <a:buSzPct val="100000"/>
              <a:defRPr/>
            </a:pPr>
            <a:endParaRPr lang="en-US" alt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1138" y="211138"/>
            <a:ext cx="8707437" cy="5683250"/>
          </a:xfrm>
          <a:prstGeom prst="rect">
            <a:avLst/>
          </a:prstGeom>
          <a:solidFill>
            <a:srgbClr val="008B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/>
          </a:p>
        </p:txBody>
      </p:sp>
      <p:sp>
        <p:nvSpPr>
          <p:cNvPr id="6147" name="TextBox 15"/>
          <p:cNvSpPr txBox="1">
            <a:spLocks noChangeArrowheads="1"/>
          </p:cNvSpPr>
          <p:nvPr/>
        </p:nvSpPr>
        <p:spPr bwMode="auto">
          <a:xfrm>
            <a:off x="211138" y="6176963"/>
            <a:ext cx="3832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8BCC"/>
                </a:solidFill>
              </a:rPr>
              <a:t>/</a:t>
            </a:r>
            <a:r>
              <a:rPr lang="en-US" altLang="en-US" sz="1600"/>
              <a:t>  STEM </a:t>
            </a:r>
            <a:r>
              <a:rPr lang="en-US" altLang="en-US" sz="1600">
                <a:solidFill>
                  <a:srgbClr val="008BCC"/>
                </a:solidFill>
              </a:rPr>
              <a:t>Learning Sponsors:</a:t>
            </a:r>
          </a:p>
        </p:txBody>
      </p:sp>
      <p:pic>
        <p:nvPicPr>
          <p:cNvPr id="614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661988"/>
            <a:ext cx="23209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574675" y="3100388"/>
            <a:ext cx="79803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latin typeface="Gotham"/>
                <a:ea typeface="Gotham"/>
                <a:cs typeface="Gotham"/>
              </a:rPr>
              <a:t>Distance verses Displacement</a:t>
            </a:r>
            <a:endParaRPr lang="en-US" altLang="en-US" sz="3600" b="1" baseline="30000">
              <a:latin typeface="Gotham"/>
              <a:ea typeface="Gotham"/>
              <a:cs typeface="Gotham"/>
            </a:endParaRPr>
          </a:p>
        </p:txBody>
      </p:sp>
      <p:pic>
        <p:nvPicPr>
          <p:cNvPr id="6150" name="Picture 7" descr="OCEARCH_Curriculum_3 log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6049963"/>
            <a:ext cx="27622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2897188"/>
            <a:ext cx="4721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61950"/>
            <a:ext cx="89376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8438" y="608013"/>
            <a:ext cx="525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alibri" panose="020F0502020204030204" pitchFamily="34" charset="0"/>
              </a:rPr>
              <a:t>Distance vs. Displacement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8438" y="1454150"/>
            <a:ext cx="82296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00"/>
              </a:spcBef>
              <a:buSzPct val="100000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Distance </a:t>
            </a:r>
          </a:p>
          <a:p>
            <a:pPr marL="339725" indent="-33655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Scalar quantity. </a:t>
            </a:r>
          </a:p>
          <a:p>
            <a:pPr marL="339725" indent="-33655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Refers to how much ground an object has covered. </a:t>
            </a:r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en-US" alt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700"/>
              </a:spcBef>
              <a:buSzPct val="100000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Displacement </a:t>
            </a:r>
          </a:p>
          <a:p>
            <a:pPr marL="339725" indent="-33655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Vector quantity. </a:t>
            </a:r>
          </a:p>
          <a:p>
            <a:pPr marL="339725" indent="-33655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Refers to an objects overall change in position. </a:t>
            </a:r>
          </a:p>
          <a:p>
            <a:pPr marL="339725" indent="-33655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shortest distance between starting position and final position</a:t>
            </a:r>
            <a:r>
              <a:rPr lang="en-US" altLang="en-US" sz="2000" dirty="0" smtClean="0"/>
              <a:t>.</a:t>
            </a:r>
          </a:p>
          <a:p>
            <a:pPr marL="341313" eaLnBrk="1" hangingPunct="1">
              <a:spcBef>
                <a:spcPts val="600"/>
              </a:spcBef>
              <a:buSzPct val="100000"/>
              <a:defRPr/>
            </a:pPr>
            <a:endParaRPr lang="en-US" altLang="en-US" sz="2000" dirty="0" smtClean="0"/>
          </a:p>
        </p:txBody>
      </p:sp>
      <p:pic>
        <p:nvPicPr>
          <p:cNvPr id="717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516688"/>
            <a:ext cx="1414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37313"/>
            <a:ext cx="62182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74638"/>
            <a:ext cx="89439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214313"/>
            <a:ext cx="62484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Calibri" panose="020F0502020204030204" pitchFamily="34" charset="0"/>
              </a:rPr>
              <a:t>Distance vs. Displacement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229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Lydia is a female great white tagged off the coast of Jacksonville, Florida. She  has traveled a great distance, thousands of miles, since her tagging. Her displacement however, is only about 170 mi (273.59 km), or how far she is from her tagging site. </a:t>
            </a:r>
          </a:p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173663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478588"/>
            <a:ext cx="1409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728788" y="6446838"/>
            <a:ext cx="6183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8BCC"/>
                </a:solidFill>
              </a:rPr>
              <a:t>/</a:t>
            </a:r>
            <a:r>
              <a:rPr lang="en-US" altLang="en-US" sz="1600">
                <a:solidFill>
                  <a:schemeClr val="tx1"/>
                </a:solidFill>
              </a:rPr>
              <a:t>Physics of Movement 2 Real World Applications Part 1 </a:t>
            </a:r>
            <a:r>
              <a:rPr lang="en-US" altLang="en-US" sz="1600">
                <a:solidFill>
                  <a:srgbClr val="008BCC"/>
                </a:solidFill>
              </a:rPr>
              <a:t>2016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275"/>
            <a:ext cx="8950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-28575" y="2921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Calibri" panose="020F0502020204030204" pitchFamily="34" charset="0"/>
              </a:rPr>
              <a:t>Distance vs. Displacement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 sz="2400"/>
              <a:t>The black line connecting the pings shows Lydia’s displacement, or her overall change in position.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49525"/>
            <a:ext cx="5715000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478588"/>
            <a:ext cx="1409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1728788" y="6446838"/>
            <a:ext cx="6183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8BCC"/>
                </a:solidFill>
              </a:rPr>
              <a:t>/</a:t>
            </a:r>
            <a:r>
              <a:rPr lang="en-US" altLang="en-US" sz="1600">
                <a:solidFill>
                  <a:schemeClr val="tx1"/>
                </a:solidFill>
              </a:rPr>
              <a:t>Physics of Movement 2 Real World Applications Part 1 </a:t>
            </a:r>
            <a:r>
              <a:rPr lang="en-US" altLang="en-US" sz="1600">
                <a:solidFill>
                  <a:srgbClr val="008BCC"/>
                </a:solidFill>
              </a:rPr>
              <a:t>2016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46075"/>
            <a:ext cx="8950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57200" y="2095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Calibri" panose="020F0502020204030204" pitchFamily="34" charset="0"/>
              </a:rPr>
              <a:t>Example 1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572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en-US" altLang="en-US" sz="2000"/>
              <a:t>What distance did Lydia travel to get from Ping A to Ping C? Let’s imagine Lydia has a great sense of direction and swam in the straight line shown.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57200" y="2690813"/>
            <a:ext cx="64008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Ping A to Ping B = 83 mi (133.58 km)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Ping B to Ping C = 92 mi (148.06 km)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83 miles + 92 miles = 175 mi (281.64 km)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57200" y="4038600"/>
            <a:ext cx="4572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Lydia traveled a total of 175 mi (281.64 km) to get from Ping A to Ping C.</a:t>
            </a:r>
          </a:p>
        </p:txBody>
      </p:sp>
      <p:graphicFrame>
        <p:nvGraphicFramePr>
          <p:cNvPr id="13319" name="Object 8"/>
          <p:cNvGraphicFramePr>
            <a:graphicFrameLocks noChangeAspect="1"/>
          </p:cNvGraphicFramePr>
          <p:nvPr/>
        </p:nvGraphicFramePr>
        <p:xfrm>
          <a:off x="5257800" y="2571750"/>
          <a:ext cx="351790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5" imgW="3847619" imgH="3104762" progId="">
                  <p:embed/>
                </p:oleObj>
              </mc:Choice>
              <mc:Fallback>
                <p:oleObj r:id="rId5" imgW="3847619" imgH="310476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71750"/>
                        <a:ext cx="3517900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478588"/>
            <a:ext cx="1409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1728788" y="6446838"/>
            <a:ext cx="6183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8BCC"/>
                </a:solidFill>
              </a:rPr>
              <a:t>/</a:t>
            </a:r>
            <a:r>
              <a:rPr lang="en-US" altLang="en-US" sz="1600">
                <a:solidFill>
                  <a:schemeClr val="tx1"/>
                </a:solidFill>
              </a:rPr>
              <a:t>Physics of Movement 2 Real World Applications Part 1 </a:t>
            </a:r>
            <a:r>
              <a:rPr lang="en-US" altLang="en-US" sz="1600">
                <a:solidFill>
                  <a:srgbClr val="008BCC"/>
                </a:solidFill>
              </a:rPr>
              <a:t>2016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47663"/>
            <a:ext cx="8950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Example 1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2400" dirty="0" smtClean="0"/>
              <a:t>What was her displacement?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2400" i="1" dirty="0" smtClean="0"/>
              <a:t>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endParaRPr lang="en-US" altLang="en-US" sz="2400" b="1" i="1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endParaRPr lang="en-US" altLang="en-US" sz="2400" b="1" i="1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2400" dirty="0" smtClean="0"/>
              <a:t>What would be Lydia’s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2400" dirty="0" smtClean="0"/>
              <a:t>displacement if she went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2400" dirty="0" smtClean="0"/>
              <a:t>from Ping A to Ping B, then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2400" dirty="0" smtClean="0"/>
              <a:t>back to Ping A?</a:t>
            </a:r>
          </a:p>
          <a:p>
            <a:pPr marL="341313"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endParaRPr lang="en-US" altLang="en-US" sz="2400" dirty="0" smtClean="0"/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en-US" altLang="en-US" sz="2400" dirty="0" smtClean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81013" y="2009775"/>
            <a:ext cx="457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i="1">
                <a:solidFill>
                  <a:srgbClr val="0070C0"/>
                </a:solidFill>
              </a:rPr>
              <a:t>Displacement is the shortest distance between starting position and final position. In our picture, Lydia’s displacement is shown to be 37 mi (59.55 km).</a:t>
            </a:r>
          </a:p>
        </p:txBody>
      </p:sp>
      <p:graphicFrame>
        <p:nvGraphicFramePr>
          <p:cNvPr id="15366" name="Object 7"/>
          <p:cNvGraphicFramePr>
            <a:graphicFrameLocks noChangeAspect="1"/>
          </p:cNvGraphicFramePr>
          <p:nvPr/>
        </p:nvGraphicFramePr>
        <p:xfrm>
          <a:off x="4762500" y="1676400"/>
          <a:ext cx="3848100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r:id="rId5" imgW="3847619" imgH="3104762" progId="">
                  <p:embed/>
                </p:oleObj>
              </mc:Choice>
              <mc:Fallback>
                <p:oleObj r:id="rId5" imgW="3847619" imgH="310476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676400"/>
                        <a:ext cx="3848100" cy="310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57200" y="5214938"/>
            <a:ext cx="78486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SzPct val="65000"/>
              <a:buFontTx/>
              <a:buNone/>
            </a:pPr>
            <a:r>
              <a:rPr lang="en-US" altLang="en-US" sz="1800" b="1" i="1">
                <a:solidFill>
                  <a:srgbClr val="0070C0"/>
                </a:solidFill>
              </a:rPr>
              <a:t>Her starting position and final position would be the same, so her displacement would be zero.</a:t>
            </a:r>
            <a:r>
              <a:rPr lang="en-US" altLang="en-US" sz="1800" b="1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rgbClr val="009999"/>
              </a:solidFill>
            </a:endParaRPr>
          </a:p>
        </p:txBody>
      </p:sp>
      <p:pic>
        <p:nvPicPr>
          <p:cNvPr id="1536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478588"/>
            <a:ext cx="1409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1728788" y="6446838"/>
            <a:ext cx="6183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8BCC"/>
                </a:solidFill>
              </a:rPr>
              <a:t>/</a:t>
            </a:r>
            <a:r>
              <a:rPr lang="en-US" altLang="en-US" sz="1600">
                <a:solidFill>
                  <a:schemeClr val="tx1"/>
                </a:solidFill>
              </a:rPr>
              <a:t>Physics of Movement 2 Real World Applications Part 1 </a:t>
            </a:r>
            <a:r>
              <a:rPr lang="en-US" altLang="en-US" sz="1600">
                <a:solidFill>
                  <a:srgbClr val="008BCC"/>
                </a:solidFill>
              </a:rPr>
              <a:t>2016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566</Words>
  <Application>Microsoft Macintosh PowerPoint</Application>
  <PresentationFormat>On-screen Show (4:3)</PresentationFormat>
  <Paragraphs>79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Landry's</dc:creator>
  <cp:lastModifiedBy>Ami</cp:lastModifiedBy>
  <cp:revision>111</cp:revision>
  <cp:lastPrinted>1601-01-01T00:00:00Z</cp:lastPrinted>
  <dcterms:created xsi:type="dcterms:W3CDTF">2013-10-15T19:12:25Z</dcterms:created>
  <dcterms:modified xsi:type="dcterms:W3CDTF">2016-05-16T15:50:35Z</dcterms:modified>
</cp:coreProperties>
</file>